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21602700"/>
  <p:notesSz cx="6858000" cy="9144000"/>
  <p:defaultTextStyle>
    <a:defPPr>
      <a:defRPr lang="zh-TW"/>
    </a:defPPr>
    <a:lvl1pPr marL="0" algn="l" defTabSz="2263099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1pPr>
    <a:lvl2pPr marL="1131549" algn="l" defTabSz="2263099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2pPr>
    <a:lvl3pPr marL="2263099" algn="l" defTabSz="2263099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3pPr>
    <a:lvl4pPr marL="3394648" algn="l" defTabSz="2263099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4pPr>
    <a:lvl5pPr marL="4526198" algn="l" defTabSz="2263099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5pPr>
    <a:lvl6pPr marL="5657747" algn="l" defTabSz="2263099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6pPr>
    <a:lvl7pPr marL="6789297" algn="l" defTabSz="2263099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7pPr>
    <a:lvl8pPr marL="7920846" algn="l" defTabSz="2263099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8pPr>
    <a:lvl9pPr marL="9052395" algn="l" defTabSz="2263099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FF"/>
    <a:srgbClr val="003399"/>
    <a:srgbClr val="0000CC"/>
    <a:srgbClr val="CC0066"/>
    <a:srgbClr val="FF0066"/>
    <a:srgbClr val="0000FF"/>
    <a:srgbClr val="008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24" y="-72"/>
      </p:cViewPr>
      <p:guideLst>
        <p:guide orient="horz" pos="6804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20204" y="6710841"/>
            <a:ext cx="18362295" cy="463057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40405" y="12241531"/>
            <a:ext cx="15121890" cy="55206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31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263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394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526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657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789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920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052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362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021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661957" y="865113"/>
            <a:ext cx="4860608" cy="184323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80135" y="865113"/>
            <a:ext cx="14221778" cy="1843230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224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102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06466" y="13881738"/>
            <a:ext cx="18362295" cy="4290536"/>
          </a:xfrm>
        </p:spPr>
        <p:txBody>
          <a:bodyPr anchor="t"/>
          <a:lstStyle>
            <a:lvl1pPr algn="l">
              <a:defRPr sz="9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706466" y="9156148"/>
            <a:ext cx="18362295" cy="4725589"/>
          </a:xfrm>
        </p:spPr>
        <p:txBody>
          <a:bodyPr anchor="b"/>
          <a:lstStyle>
            <a:lvl1pPr marL="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1pPr>
            <a:lvl2pPr marL="113154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263099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394648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4pPr>
            <a:lvl5pPr marL="4526198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5pPr>
            <a:lvl6pPr marL="5657747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6pPr>
            <a:lvl7pPr marL="6789297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7pPr>
            <a:lvl8pPr marL="7920846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8pPr>
            <a:lvl9pPr marL="9052395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904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80136" y="5040633"/>
            <a:ext cx="9541193" cy="14256784"/>
          </a:xfrm>
        </p:spPr>
        <p:txBody>
          <a:bodyPr/>
          <a:lstStyle>
            <a:lvl1pPr>
              <a:defRPr sz="6900"/>
            </a:lvl1pPr>
            <a:lvl2pPr>
              <a:defRPr sz="5900"/>
            </a:lvl2pPr>
            <a:lvl3pPr>
              <a:defRPr sz="49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981373" y="5040633"/>
            <a:ext cx="9541193" cy="14256784"/>
          </a:xfrm>
        </p:spPr>
        <p:txBody>
          <a:bodyPr/>
          <a:lstStyle>
            <a:lvl1pPr>
              <a:defRPr sz="6900"/>
            </a:lvl1pPr>
            <a:lvl2pPr>
              <a:defRPr sz="5900"/>
            </a:lvl2pPr>
            <a:lvl3pPr>
              <a:defRPr sz="49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70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80135" y="4835607"/>
            <a:ext cx="9544944" cy="2015250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31549" indent="0">
              <a:buNone/>
              <a:defRPr sz="4900" b="1"/>
            </a:lvl2pPr>
            <a:lvl3pPr marL="2263099" indent="0">
              <a:buNone/>
              <a:defRPr sz="4500" b="1"/>
            </a:lvl3pPr>
            <a:lvl4pPr marL="3394648" indent="0">
              <a:buNone/>
              <a:defRPr sz="4000" b="1"/>
            </a:lvl4pPr>
            <a:lvl5pPr marL="4526198" indent="0">
              <a:buNone/>
              <a:defRPr sz="4000" b="1"/>
            </a:lvl5pPr>
            <a:lvl6pPr marL="5657747" indent="0">
              <a:buNone/>
              <a:defRPr sz="4000" b="1"/>
            </a:lvl6pPr>
            <a:lvl7pPr marL="6789297" indent="0">
              <a:buNone/>
              <a:defRPr sz="4000" b="1"/>
            </a:lvl7pPr>
            <a:lvl8pPr marL="7920846" indent="0">
              <a:buNone/>
              <a:defRPr sz="4000" b="1"/>
            </a:lvl8pPr>
            <a:lvl9pPr marL="9052395" indent="0">
              <a:buNone/>
              <a:defRPr sz="40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0135" y="6850857"/>
            <a:ext cx="9544944" cy="12446557"/>
          </a:xfrm>
        </p:spPr>
        <p:txBody>
          <a:bodyPr/>
          <a:lstStyle>
            <a:lvl1pPr>
              <a:defRPr sz="5900"/>
            </a:lvl1pPr>
            <a:lvl2pPr>
              <a:defRPr sz="49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973874" y="4835607"/>
            <a:ext cx="9548693" cy="2015250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31549" indent="0">
              <a:buNone/>
              <a:defRPr sz="4900" b="1"/>
            </a:lvl2pPr>
            <a:lvl3pPr marL="2263099" indent="0">
              <a:buNone/>
              <a:defRPr sz="4500" b="1"/>
            </a:lvl3pPr>
            <a:lvl4pPr marL="3394648" indent="0">
              <a:buNone/>
              <a:defRPr sz="4000" b="1"/>
            </a:lvl4pPr>
            <a:lvl5pPr marL="4526198" indent="0">
              <a:buNone/>
              <a:defRPr sz="4000" b="1"/>
            </a:lvl5pPr>
            <a:lvl6pPr marL="5657747" indent="0">
              <a:buNone/>
              <a:defRPr sz="4000" b="1"/>
            </a:lvl6pPr>
            <a:lvl7pPr marL="6789297" indent="0">
              <a:buNone/>
              <a:defRPr sz="4000" b="1"/>
            </a:lvl7pPr>
            <a:lvl8pPr marL="7920846" indent="0">
              <a:buNone/>
              <a:defRPr sz="4000" b="1"/>
            </a:lvl8pPr>
            <a:lvl9pPr marL="9052395" indent="0">
              <a:buNone/>
              <a:defRPr sz="40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973874" y="6850857"/>
            <a:ext cx="9548693" cy="12446557"/>
          </a:xfrm>
        </p:spPr>
        <p:txBody>
          <a:bodyPr/>
          <a:lstStyle>
            <a:lvl1pPr>
              <a:defRPr sz="5900"/>
            </a:lvl1pPr>
            <a:lvl2pPr>
              <a:defRPr sz="49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00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720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5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7" y="860108"/>
            <a:ext cx="7107139" cy="3660457"/>
          </a:xfrm>
        </p:spPr>
        <p:txBody>
          <a:bodyPr anchor="b"/>
          <a:lstStyle>
            <a:lvl1pPr algn="l">
              <a:defRPr sz="49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46055" y="860110"/>
            <a:ext cx="12076510" cy="18437306"/>
          </a:xfrm>
        </p:spPr>
        <p:txBody>
          <a:bodyPr/>
          <a:lstStyle>
            <a:lvl1pPr>
              <a:defRPr sz="7900"/>
            </a:lvl1pPr>
            <a:lvl2pPr>
              <a:defRPr sz="6900"/>
            </a:lvl2pPr>
            <a:lvl3pPr>
              <a:defRPr sz="59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80137" y="4520567"/>
            <a:ext cx="7107139" cy="14776849"/>
          </a:xfrm>
        </p:spPr>
        <p:txBody>
          <a:bodyPr/>
          <a:lstStyle>
            <a:lvl1pPr marL="0" indent="0">
              <a:buNone/>
              <a:defRPr sz="3500"/>
            </a:lvl1pPr>
            <a:lvl2pPr marL="1131549" indent="0">
              <a:buNone/>
              <a:defRPr sz="3000"/>
            </a:lvl2pPr>
            <a:lvl3pPr marL="2263099" indent="0">
              <a:buNone/>
              <a:defRPr sz="2500"/>
            </a:lvl3pPr>
            <a:lvl4pPr marL="3394648" indent="0">
              <a:buNone/>
              <a:defRPr sz="2200"/>
            </a:lvl4pPr>
            <a:lvl5pPr marL="4526198" indent="0">
              <a:buNone/>
              <a:defRPr sz="2200"/>
            </a:lvl5pPr>
            <a:lvl6pPr marL="5657747" indent="0">
              <a:buNone/>
              <a:defRPr sz="2200"/>
            </a:lvl6pPr>
            <a:lvl7pPr marL="6789297" indent="0">
              <a:buNone/>
              <a:defRPr sz="2200"/>
            </a:lvl7pPr>
            <a:lvl8pPr marL="7920846" indent="0">
              <a:buNone/>
              <a:defRPr sz="2200"/>
            </a:lvl8pPr>
            <a:lvl9pPr marL="9052395" indent="0">
              <a:buNone/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71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34280" y="15121890"/>
            <a:ext cx="12961620" cy="1785226"/>
          </a:xfrm>
        </p:spPr>
        <p:txBody>
          <a:bodyPr anchor="b"/>
          <a:lstStyle>
            <a:lvl1pPr algn="l">
              <a:defRPr sz="49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34280" y="1930241"/>
            <a:ext cx="12961620" cy="12961620"/>
          </a:xfrm>
        </p:spPr>
        <p:txBody>
          <a:bodyPr/>
          <a:lstStyle>
            <a:lvl1pPr marL="0" indent="0">
              <a:buNone/>
              <a:defRPr sz="7900"/>
            </a:lvl1pPr>
            <a:lvl2pPr marL="1131549" indent="0">
              <a:buNone/>
              <a:defRPr sz="6900"/>
            </a:lvl2pPr>
            <a:lvl3pPr marL="2263099" indent="0">
              <a:buNone/>
              <a:defRPr sz="5900"/>
            </a:lvl3pPr>
            <a:lvl4pPr marL="3394648" indent="0">
              <a:buNone/>
              <a:defRPr sz="4900"/>
            </a:lvl4pPr>
            <a:lvl5pPr marL="4526198" indent="0">
              <a:buNone/>
              <a:defRPr sz="4900"/>
            </a:lvl5pPr>
            <a:lvl6pPr marL="5657747" indent="0">
              <a:buNone/>
              <a:defRPr sz="4900"/>
            </a:lvl6pPr>
            <a:lvl7pPr marL="6789297" indent="0">
              <a:buNone/>
              <a:defRPr sz="4900"/>
            </a:lvl7pPr>
            <a:lvl8pPr marL="7920846" indent="0">
              <a:buNone/>
              <a:defRPr sz="4900"/>
            </a:lvl8pPr>
            <a:lvl9pPr marL="9052395" indent="0">
              <a:buNone/>
              <a:defRPr sz="49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234280" y="16907115"/>
            <a:ext cx="12961620" cy="2535316"/>
          </a:xfrm>
        </p:spPr>
        <p:txBody>
          <a:bodyPr/>
          <a:lstStyle>
            <a:lvl1pPr marL="0" indent="0">
              <a:buNone/>
              <a:defRPr sz="3500"/>
            </a:lvl1pPr>
            <a:lvl2pPr marL="1131549" indent="0">
              <a:buNone/>
              <a:defRPr sz="3000"/>
            </a:lvl2pPr>
            <a:lvl3pPr marL="2263099" indent="0">
              <a:buNone/>
              <a:defRPr sz="2500"/>
            </a:lvl3pPr>
            <a:lvl4pPr marL="3394648" indent="0">
              <a:buNone/>
              <a:defRPr sz="2200"/>
            </a:lvl4pPr>
            <a:lvl5pPr marL="4526198" indent="0">
              <a:buNone/>
              <a:defRPr sz="2200"/>
            </a:lvl5pPr>
            <a:lvl6pPr marL="5657747" indent="0">
              <a:buNone/>
              <a:defRPr sz="2200"/>
            </a:lvl6pPr>
            <a:lvl7pPr marL="6789297" indent="0">
              <a:buNone/>
              <a:defRPr sz="2200"/>
            </a:lvl7pPr>
            <a:lvl8pPr marL="7920846" indent="0">
              <a:buNone/>
              <a:defRPr sz="2200"/>
            </a:lvl8pPr>
            <a:lvl9pPr marL="9052395" indent="0">
              <a:buNone/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00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80135" y="865111"/>
            <a:ext cx="19442430" cy="3600450"/>
          </a:xfrm>
          <a:prstGeom prst="rect">
            <a:avLst/>
          </a:prstGeom>
        </p:spPr>
        <p:txBody>
          <a:bodyPr vert="horz" lIns="226310" tIns="113155" rIns="226310" bIns="113155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80135" y="5040633"/>
            <a:ext cx="19442430" cy="14256784"/>
          </a:xfrm>
          <a:prstGeom prst="rect">
            <a:avLst/>
          </a:prstGeom>
        </p:spPr>
        <p:txBody>
          <a:bodyPr vert="horz" lIns="226310" tIns="113155" rIns="226310" bIns="11315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80135" y="20022504"/>
            <a:ext cx="5040630" cy="1150144"/>
          </a:xfrm>
          <a:prstGeom prst="rect">
            <a:avLst/>
          </a:prstGeom>
        </p:spPr>
        <p:txBody>
          <a:bodyPr vert="horz" lIns="226310" tIns="113155" rIns="226310" bIns="113155" rtlCol="0" anchor="ctr"/>
          <a:lstStyle>
            <a:lvl1pPr algn="l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FFC4A-0454-4CA6-B254-CC974233DED4}" type="datetimeFigureOut">
              <a:rPr lang="zh-TW" altLang="en-US" smtClean="0"/>
              <a:t>2012/6/7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80924" y="20022504"/>
            <a:ext cx="6840855" cy="1150144"/>
          </a:xfrm>
          <a:prstGeom prst="rect">
            <a:avLst/>
          </a:prstGeom>
        </p:spPr>
        <p:txBody>
          <a:bodyPr vert="horz" lIns="226310" tIns="113155" rIns="226310" bIns="113155" rtlCol="0" anchor="ctr"/>
          <a:lstStyle>
            <a:lvl1pPr algn="ct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481935" y="20022504"/>
            <a:ext cx="5040630" cy="1150144"/>
          </a:xfrm>
          <a:prstGeom prst="rect">
            <a:avLst/>
          </a:prstGeom>
        </p:spPr>
        <p:txBody>
          <a:bodyPr vert="horz" lIns="226310" tIns="113155" rIns="226310" bIns="113155" rtlCol="0" anchor="ctr"/>
          <a:lstStyle>
            <a:lvl1pPr algn="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CFA50-5C81-4EED-93CD-102C523A95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01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63099" rtl="0" eaLnBrk="1" latinLnBrk="0" hangingPunct="1">
        <a:spcBef>
          <a:spcPct val="0"/>
        </a:spcBef>
        <a:buNone/>
        <a:defRPr sz="10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48662" indent="-848662" algn="l" defTabSz="2263099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1pPr>
      <a:lvl2pPr marL="1838768" indent="-707219" algn="l" defTabSz="2263099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2828874" indent="-565775" algn="l" defTabSz="2263099" rtl="0" eaLnBrk="1" latinLnBrk="0" hangingPunct="1">
        <a:spcBef>
          <a:spcPct val="20000"/>
        </a:spcBef>
        <a:buFont typeface="Arial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3960423" indent="-565775" algn="l" defTabSz="2263099" rtl="0" eaLnBrk="1" latinLnBrk="0" hangingPunct="1">
        <a:spcBef>
          <a:spcPct val="20000"/>
        </a:spcBef>
        <a:buFont typeface="Arial" pitchFamily="34" charset="0"/>
        <a:buChar char="–"/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91972" indent="-565775" algn="l" defTabSz="2263099" rtl="0" eaLnBrk="1" latinLnBrk="0" hangingPunct="1">
        <a:spcBef>
          <a:spcPct val="20000"/>
        </a:spcBef>
        <a:buFont typeface="Arial" pitchFamily="34" charset="0"/>
        <a:buChar char="»"/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23522" indent="-565775" algn="l" defTabSz="2263099" rtl="0" eaLnBrk="1" latinLnBrk="0" hangingPunct="1">
        <a:spcBef>
          <a:spcPct val="20000"/>
        </a:spcBef>
        <a:buFont typeface="Arial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55071" indent="-565775" algn="l" defTabSz="2263099" rtl="0" eaLnBrk="1" latinLnBrk="0" hangingPunct="1">
        <a:spcBef>
          <a:spcPct val="20000"/>
        </a:spcBef>
        <a:buFont typeface="Arial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486621" indent="-565775" algn="l" defTabSz="2263099" rtl="0" eaLnBrk="1" latinLnBrk="0" hangingPunct="1">
        <a:spcBef>
          <a:spcPct val="20000"/>
        </a:spcBef>
        <a:buFont typeface="Arial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618170" indent="-565775" algn="l" defTabSz="2263099" rtl="0" eaLnBrk="1" latinLnBrk="0" hangingPunct="1">
        <a:spcBef>
          <a:spcPct val="20000"/>
        </a:spcBef>
        <a:buFont typeface="Arial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63099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131549" algn="l" defTabSz="2263099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263099" algn="l" defTabSz="2263099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394648" algn="l" defTabSz="2263099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526198" algn="l" defTabSz="2263099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657747" algn="l" defTabSz="2263099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789297" algn="l" defTabSz="2263099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920846" algn="l" defTabSz="2263099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9052395" algn="l" defTabSz="2263099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584071" y="939789"/>
            <a:ext cx="18362295" cy="7366428"/>
          </a:xfrm>
        </p:spPr>
        <p:txBody>
          <a:bodyPr>
            <a:normAutofit/>
          </a:bodyPr>
          <a:lstStyle/>
          <a:p>
            <a:pPr algn="just"/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食蟲植物包羅萬象，它們不像一般的植物生長在優良環境。反之，他們生長在較為貧瘠，潮濕且較為酸性的低方。它們主要的養分來源不是土讓，而是靠獵捕昆蟲來獲得養分。它們各自展出獨特的獵捕機制，也造就了它們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與眾不同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的生物構造。這其中，暗藏了許多人類可以學習的地方，並能將它們用於仿生科技上。由於食蟲植物種類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繁多</a:t>
            </a: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在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這裡不便為大家一一做介紹，所以舉了</a:t>
            </a: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3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個的例子</a:t>
            </a: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 其一為</a:t>
            </a:r>
            <a:r>
              <a:rPr lang="zh-TW" altLang="en-US" sz="2800" dirty="0" smtClean="0">
                <a:solidFill>
                  <a:srgbClr val="008000"/>
                </a:solidFill>
                <a:latin typeface="Adobe 繁黑體 Std B" pitchFamily="34" charset="-120"/>
                <a:ea typeface="Adobe 繁黑體 Std B" pitchFamily="34" charset="-120"/>
              </a:rPr>
              <a:t>捕蠅草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，另外為</a:t>
            </a:r>
            <a:r>
              <a:rPr lang="zh-TW" altLang="en-US" sz="2800" dirty="0" smtClean="0">
                <a:solidFill>
                  <a:srgbClr val="008000"/>
                </a:solidFill>
                <a:latin typeface="Adobe 繁黑體 Std B" pitchFamily="34" charset="-120"/>
                <a:ea typeface="Adobe 繁黑體 Std B" pitchFamily="34" charset="-120"/>
              </a:rPr>
              <a:t>豬籠草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和</a:t>
            </a:r>
            <a:r>
              <a:rPr lang="zh-TW" altLang="en-US" sz="2800" dirty="0" smtClean="0">
                <a:solidFill>
                  <a:srgbClr val="008000"/>
                </a:solidFill>
                <a:latin typeface="Adobe 繁黑體 Std B" pitchFamily="34" charset="-120"/>
                <a:ea typeface="Adobe 繁黑體 Std B" pitchFamily="34" charset="-120"/>
              </a:rPr>
              <a:t>茅篙</a:t>
            </a:r>
            <a:r>
              <a:rPr lang="zh-TW" altLang="en-US" sz="2800" dirty="0">
                <a:solidFill>
                  <a:srgbClr val="008000"/>
                </a:solidFill>
                <a:latin typeface="Adobe 繁黑體 Std B" pitchFamily="34" charset="-120"/>
                <a:ea typeface="Adobe 繁黑體 Std B" pitchFamily="34" charset="-120"/>
              </a:rPr>
              <a:t>菜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zh-TW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8209062" y="20810462"/>
            <a:ext cx="7128266" cy="3464362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3616215" y="1272078"/>
            <a:ext cx="13718088" cy="671977"/>
          </a:xfrm>
          <a:prstGeom prst="rect">
            <a:avLst/>
          </a:prstGeom>
          <a:noFill/>
        </p:spPr>
        <p:txBody>
          <a:bodyPr wrap="square" lIns="55879" tIns="27939" rIns="55879" bIns="27939">
            <a:spAutoFit/>
          </a:bodyPr>
          <a:lstStyle/>
          <a:p>
            <a:pPr algn="ctr"/>
            <a:r>
              <a:rPr lang="en-US" altLang="zh-TW" sz="4000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ndalus" pitchFamily="18" charset="-78"/>
                <a:ea typeface="Adobe 繁黑體 Std B" pitchFamily="34" charset="-120"/>
                <a:cs typeface="Andalus" pitchFamily="18" charset="-78"/>
              </a:rPr>
              <a:t>Biomimic</a:t>
            </a:r>
            <a:r>
              <a:rPr lang="en-US" altLang="zh-TW" sz="40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ndalus" pitchFamily="18" charset="-78"/>
                <a:ea typeface="Adobe 繁黑體 Std B" pitchFamily="34" charset="-120"/>
                <a:cs typeface="Andalus" pitchFamily="18" charset="-78"/>
              </a:rPr>
              <a:t> application of </a:t>
            </a:r>
            <a:r>
              <a:rPr lang="en-US" altLang="zh-TW" sz="4000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ndalus" pitchFamily="18" charset="-78"/>
                <a:ea typeface="Adobe 繁黑體 Std B" pitchFamily="34" charset="-120"/>
                <a:cs typeface="Andalus" pitchFamily="18" charset="-78"/>
              </a:rPr>
              <a:t>Carnovorous</a:t>
            </a:r>
            <a:r>
              <a:rPr lang="en-US" altLang="zh-TW" sz="40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ndalus" pitchFamily="18" charset="-78"/>
                <a:ea typeface="Adobe 繁黑體 Std B" pitchFamily="34" charset="-120"/>
                <a:cs typeface="Andalus" pitchFamily="18" charset="-78"/>
              </a:rPr>
              <a:t> plants </a:t>
            </a:r>
            <a:endParaRPr lang="zh-TW" altLang="en-US" sz="4000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latin typeface="Andalus" pitchFamily="18" charset="-78"/>
              <a:ea typeface="Adobe 繁黑體 Std B" pitchFamily="34" charset="-120"/>
              <a:cs typeface="Andalus" pitchFamily="18" charset="-78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896" y="6308051"/>
            <a:ext cx="3331870" cy="399633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553" y="11931333"/>
            <a:ext cx="3461530" cy="3982585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6480871" y="7604195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cxnSp>
        <p:nvCxnSpPr>
          <p:cNvPr id="15" name="直線單箭頭接點 14"/>
          <p:cNvCxnSpPr/>
          <p:nvPr/>
        </p:nvCxnSpPr>
        <p:spPr>
          <a:xfrm flipH="1">
            <a:off x="3167596" y="9894049"/>
            <a:ext cx="685441" cy="105131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278517" y="10960081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/>
              <a:t>內層有大約三對的感知毛</a:t>
            </a:r>
            <a:endParaRPr lang="zh-TW" altLang="en-US" sz="3200" b="1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5832799" y="6826509"/>
            <a:ext cx="510909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008000"/>
                </a:solidFill>
                <a:latin typeface="Adobe 繁黑體 Std B" pitchFamily="34" charset="-120"/>
                <a:ea typeface="Adobe 繁黑體 Std B" pitchFamily="34" charset="-120"/>
              </a:rPr>
              <a:t>捕蠅草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的捕蟲機制為葉面邊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緣分泌蜜汁吸引昆蟲。當昆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蟲碰觸到兩側的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感知毛</a:t>
            </a:r>
            <a:r>
              <a:rPr lang="en-US" altLang="zh-TW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2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次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以上葉片便會合起來，並向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內收縮分泌消化液，閉個數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日再打開等待下一個獵物</a:t>
            </a:r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endParaRPr lang="zh-TW" altLang="en-US" sz="2800" dirty="0"/>
          </a:p>
        </p:txBody>
      </p:sp>
      <p:sp>
        <p:nvSpPr>
          <p:cNvPr id="21" name="框架 20"/>
          <p:cNvSpPr/>
          <p:nvPr/>
        </p:nvSpPr>
        <p:spPr>
          <a:xfrm>
            <a:off x="2735548" y="9432072"/>
            <a:ext cx="864096" cy="604867"/>
          </a:xfrm>
          <a:prstGeom prst="fram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23" name="肘形接點 22"/>
          <p:cNvCxnSpPr/>
          <p:nvPr/>
        </p:nvCxnSpPr>
        <p:spPr>
          <a:xfrm rot="10800000">
            <a:off x="1512318" y="9073158"/>
            <a:ext cx="1223230" cy="820891"/>
          </a:xfrm>
          <a:prstGeom prst="bentConnector3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34431" y="7062351"/>
            <a:ext cx="182614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鋸齒狀的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構造能使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閉合更緊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密</a:t>
            </a:r>
            <a:endParaRPr lang="zh-TW" altLang="en-US" sz="3200" b="1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10873358" y="6523896"/>
            <a:ext cx="3467616" cy="56169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仿生應用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感知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毛可用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電子儀器的</a:t>
            </a:r>
            <a:r>
              <a:rPr lang="en-US" altLang="zh-TW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觸動開關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，亦可用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在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偵測儀器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上，如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保全系統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等等。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無</a:t>
            </a:r>
            <a:r>
              <a:rPr lang="en-US" altLang="zh-TW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塵室感應微小震動</a:t>
            </a:r>
            <a:r>
              <a:rPr lang="en-US" altLang="zh-TW" sz="3200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或微粒之儀器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亦可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仿用。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</a:b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26" name="圖片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7774" y="6394046"/>
            <a:ext cx="2032000" cy="1828800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8656" y="6372667"/>
            <a:ext cx="3227710" cy="1850179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7774" y="8299612"/>
            <a:ext cx="5328592" cy="2429730"/>
          </a:xfrm>
          <a:prstGeom prst="rect">
            <a:avLst/>
          </a:prstGeom>
        </p:spPr>
      </p:pic>
      <p:sp>
        <p:nvSpPr>
          <p:cNvPr id="31" name="文字方塊 30"/>
          <p:cNvSpPr txBox="1"/>
          <p:nvPr/>
        </p:nvSpPr>
        <p:spPr>
          <a:xfrm>
            <a:off x="5939072" y="11850125"/>
            <a:ext cx="48965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008000"/>
                </a:solidFill>
                <a:latin typeface="Adobe 繁黑體 Std B" pitchFamily="34" charset="-120"/>
                <a:ea typeface="Adobe 繁黑體 Std B" pitchFamily="34" charset="-120"/>
              </a:rPr>
              <a:t>豬籠草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的捕蟲機制為在瓶口附近分泌蜜汁吸引昆蟲，而昆蟲可能不甚掉入瓶中。由於瓶子內壁具有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似蠟質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的光滑成分，使獵物不易脫逃。接下來便分泌消化液，消化獵物。</a:t>
            </a:r>
            <a:endParaRPr lang="en-US" altLang="zh-TW" sz="3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zh-TW" altLang="en-US" sz="3200" dirty="0"/>
          </a:p>
        </p:txBody>
      </p:sp>
      <p:cxnSp>
        <p:nvCxnSpPr>
          <p:cNvPr id="33" name="肘形接點 32"/>
          <p:cNvCxnSpPr/>
          <p:nvPr/>
        </p:nvCxnSpPr>
        <p:spPr>
          <a:xfrm rot="10800000" flipV="1">
            <a:off x="2123933" y="14836006"/>
            <a:ext cx="2250393" cy="1221928"/>
          </a:xfrm>
          <a:prstGeom prst="bentConnector3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48482" y="13815764"/>
            <a:ext cx="182614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瓶內具有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似蠟質的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光滑面，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防止獵物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脫逃。</a:t>
            </a:r>
            <a:endParaRPr lang="zh-TW" altLang="en-US" sz="3200" b="1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10665089" y="11817165"/>
            <a:ext cx="367588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仿生應用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其蠟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值成分可用在工業機器上。由於此種蠟質非常光滑，可用在局部需要幾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近零摩擦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的地方，以降低磨損。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zh-TW" altLang="en-US" dirty="0"/>
          </a:p>
        </p:txBody>
      </p:sp>
      <p:pic>
        <p:nvPicPr>
          <p:cNvPr id="36" name="圖片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0751" y="11596102"/>
            <a:ext cx="5328591" cy="4653046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895" y="16866882"/>
            <a:ext cx="3413185" cy="3943580"/>
          </a:xfrm>
          <a:prstGeom prst="rect">
            <a:avLst/>
          </a:prstGeom>
        </p:spPr>
      </p:pic>
      <p:cxnSp>
        <p:nvCxnSpPr>
          <p:cNvPr id="22" name="直線單箭頭接點 21"/>
          <p:cNvCxnSpPr/>
          <p:nvPr/>
        </p:nvCxnSpPr>
        <p:spPr>
          <a:xfrm flipH="1">
            <a:off x="1860572" y="18578214"/>
            <a:ext cx="874976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字方塊 26"/>
          <p:cNvSpPr txBox="1"/>
          <p:nvPr/>
        </p:nvSpPr>
        <p:spPr>
          <a:xfrm>
            <a:off x="51406" y="17008554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黏著細毛，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用來獵捕</a:t>
            </a:r>
            <a: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b="1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b="1" dirty="0" smtClean="0">
                <a:latin typeface="Adobe 繁黑體 Std B" pitchFamily="34" charset="-120"/>
                <a:ea typeface="Adobe 繁黑體 Std B" pitchFamily="34" charset="-120"/>
              </a:rPr>
              <a:t>昆蟲。</a:t>
            </a:r>
            <a:endParaRPr lang="zh-TW" altLang="en-US" sz="3200" b="1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5939072" y="16893364"/>
            <a:ext cx="469872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008000"/>
                </a:solidFill>
                <a:latin typeface="Adobe 繁黑體 Std B" pitchFamily="34" charset="-120"/>
                <a:ea typeface="Adobe 繁黑體 Std B" pitchFamily="34" charset="-120"/>
              </a:rPr>
              <a:t>毛篙菜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的捕蟲機制為，當</a:t>
            </a:r>
            <a:endParaRPr lang="en-US" altLang="zh-TW" sz="3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小蟲附著到植物的細毛時</a:t>
            </a:r>
            <a:endParaRPr lang="en-US" altLang="zh-TW" sz="3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，會被細毛的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黏液黏住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en-US" altLang="zh-TW" sz="3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這時，整個葉面會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包覆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小</a:t>
            </a:r>
            <a:endParaRPr lang="en-US" altLang="zh-TW" sz="32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蟲，並分泌消化液</a:t>
            </a:r>
            <a:r>
              <a:rPr lang="zh-TW" altLang="en-US" sz="3200" dirty="0"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en-US" altLang="zh-TW" sz="3200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10699369" y="16970663"/>
            <a:ext cx="4134429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仿生應用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其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接觸</a:t>
            </a:r>
            <a:r>
              <a:rPr lang="en-US" altLang="zh-TW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即會收縮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且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包覆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物體的特性，可用在</a:t>
            </a:r>
            <a:r>
              <a:rPr lang="zh-TW" altLang="en-US" sz="3200" dirty="0" smtClean="0">
                <a:solidFill>
                  <a:srgbClr val="CC0066"/>
                </a:solidFill>
                <a:latin typeface="Adobe 繁黑體 Std B" pitchFamily="34" charset="-120"/>
                <a:ea typeface="Adobe 繁黑體 Std B" pitchFamily="34" charset="-120"/>
              </a:rPr>
              <a:t>防盜措施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上。例如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>: 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微晶片等高價值科技產品的防護措施，以免外流。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1830" y="16866782"/>
            <a:ext cx="4424946" cy="3367616"/>
          </a:xfrm>
          <a:prstGeom prst="rect">
            <a:avLst/>
          </a:prstGeom>
        </p:spPr>
      </p:pic>
      <p:sp>
        <p:nvSpPr>
          <p:cNvPr id="39" name="矩形 38"/>
          <p:cNvSpPr/>
          <p:nvPr/>
        </p:nvSpPr>
        <p:spPr>
          <a:xfrm>
            <a:off x="6982957" y="2420344"/>
            <a:ext cx="6984604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Adobe 繁黑體 Std B" pitchFamily="34" charset="-120"/>
                <a:ea typeface="Adobe 繁黑體 Std B" pitchFamily="34" charset="-120"/>
              </a:rPr>
              <a:t>工科</a:t>
            </a:r>
            <a:r>
              <a:rPr lang="en-US" altLang="zh-TW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Adobe 繁黑體 Std B" pitchFamily="34" charset="-120"/>
                <a:ea typeface="Adobe 繁黑體 Std B" pitchFamily="34" charset="-120"/>
              </a:rPr>
              <a:t>103 </a:t>
            </a:r>
            <a:r>
              <a:rPr lang="zh-TW" altLang="en-US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Adobe 繁黑體 Std B" pitchFamily="34" charset="-120"/>
                <a:ea typeface="Adobe 繁黑體 Std B" pitchFamily="34" charset="-120"/>
              </a:rPr>
              <a:t>吳聲浩</a:t>
            </a:r>
            <a:r>
              <a:rPr lang="zh-TW" altLang="en-US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Adobe 繁黑體 Std B" pitchFamily="34" charset="-120"/>
                <a:ea typeface="Adobe 繁黑體 Std B" pitchFamily="34" charset="-120"/>
              </a:rPr>
              <a:t>   </a:t>
            </a:r>
            <a:r>
              <a:rPr lang="zh-TW" altLang="en-US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Adobe 繁黑體 Std B" pitchFamily="34" charset="-120"/>
                <a:ea typeface="Adobe 繁黑體 Std B" pitchFamily="34" charset="-120"/>
              </a:rPr>
              <a:t>工科</a:t>
            </a:r>
            <a:r>
              <a:rPr lang="en-US" altLang="zh-TW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Adobe 繁黑體 Std B" pitchFamily="34" charset="-120"/>
                <a:ea typeface="Adobe 繁黑體 Std B" pitchFamily="34" charset="-120"/>
              </a:rPr>
              <a:t>103</a:t>
            </a:r>
            <a:r>
              <a:rPr lang="zh-TW" altLang="en-US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Adobe 繁黑體 Std B" pitchFamily="34" charset="-120"/>
                <a:ea typeface="Adobe 繁黑體 Std B" pitchFamily="34" charset="-120"/>
              </a:rPr>
              <a:t> 方苰任</a:t>
            </a:r>
            <a:endParaRPr lang="zh-TW" altLang="en-US" sz="36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7000358" y="281045"/>
            <a:ext cx="7329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solidFill>
                  <a:srgbClr val="0033CC"/>
                </a:solidFill>
                <a:latin typeface="Adobe 繁黑體 Std B" pitchFamily="34" charset="-120"/>
                <a:ea typeface="Adobe 繁黑體 Std B" pitchFamily="34" charset="-120"/>
              </a:rPr>
              <a:t>食蟲植物的仿生應用</a:t>
            </a:r>
          </a:p>
        </p:txBody>
      </p:sp>
    </p:spTree>
    <p:extLst>
      <p:ext uri="{BB962C8B-B14F-4D97-AF65-F5344CB8AC3E}">
        <p14:creationId xmlns:p14="http://schemas.microsoft.com/office/powerpoint/2010/main" val="152130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254</Words>
  <Application>Microsoft Office PowerPoint</Application>
  <PresentationFormat>自訂</PresentationFormat>
  <Paragraphs>19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食蟲植物包羅萬象，它們不像一般的植物生長在優良環境。反之，他們生長在較為貧瘠，潮濕且較為酸性的低方。它們主要的養分來源不是土讓，而是靠獵捕昆蟲來獲得養分。它們各自展出獨特的獵捕機制，也造就了它們與眾不同的生物構造。這其中，暗藏了許多人類可以學習的地方，並能將它們用於仿生科技上。由於食蟲植物種類繁多 在這裡不便為大家一一做介紹，所以舉了3個的例子: 其一為捕蠅草，另外為豬籠草和茅篙菜。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Biomimic application of</dc:title>
  <dc:creator>USER</dc:creator>
  <cp:lastModifiedBy>fanghongren</cp:lastModifiedBy>
  <cp:revision>20</cp:revision>
  <dcterms:created xsi:type="dcterms:W3CDTF">2012-04-28T03:35:59Z</dcterms:created>
  <dcterms:modified xsi:type="dcterms:W3CDTF">2012-06-07T10:15:26Z</dcterms:modified>
</cp:coreProperties>
</file>