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3" autoAdjust="0"/>
  </p:normalViewPr>
  <p:slideViewPr>
    <p:cSldViewPr>
      <p:cViewPr>
        <p:scale>
          <a:sx n="75" d="100"/>
          <a:sy n="75" d="100"/>
        </p:scale>
        <p:origin x="-12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8998F-1375-4B06-A38A-D7A3A29C9BCF}" type="datetimeFigureOut">
              <a:rPr lang="zh-TW" altLang="en-US" smtClean="0"/>
              <a:t>2012/6/19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FD0EB-DA98-47F9-BC28-0505B5FFBD6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FD0EB-DA98-47F9-BC28-0505B5FFBD60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2012/6/19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iki/%E9%88%A3" TargetMode="External"/><Relationship Id="rId13" Type="http://schemas.openxmlformats.org/officeDocument/2006/relationships/hyperlink" Target="http://zh.wikipedia.org/wiki/%E7%B6%AD%E7%94%9F%E7%B4%A0" TargetMode="External"/><Relationship Id="rId18" Type="http://schemas.openxmlformats.org/officeDocument/2006/relationships/hyperlink" Target="http://zh.wikipedia.org/wiki/%E5%8A%A8%E7%89%A9%E7%95%8C" TargetMode="External"/><Relationship Id="rId3" Type="http://schemas.openxmlformats.org/officeDocument/2006/relationships/hyperlink" Target="http://zh.wikipedia.org/wiki/%E7%8E%AF%E8%8A%82%E5%8A%A8%E7%89%A9%E9%97%A8" TargetMode="External"/><Relationship Id="rId7" Type="http://schemas.openxmlformats.org/officeDocument/2006/relationships/hyperlink" Target="http://zh.wikipedia.org/wiki/%E7%A3%B7" TargetMode="External"/><Relationship Id="rId12" Type="http://schemas.openxmlformats.org/officeDocument/2006/relationships/hyperlink" Target="http://zh.wikipedia.org/wiki/%E9%8A%85" TargetMode="External"/><Relationship Id="rId1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zh.wikipedia.org/wiki/%E6%9F%A5%E5%B0%94%E6%96%AF%C2%B7%E8%BE%BE%E5%B0%94%E6%96%87" TargetMode="External"/><Relationship Id="rId20" Type="http://schemas.openxmlformats.org/officeDocument/2006/relationships/hyperlink" Target="http://zh.wikipedia.org/w/index.php?title=%E5%AF%A1%E6%AF%9B%E4%BA%9E%E7%B6%B1&amp;action=edit&amp;redlink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zh.wikipedia.org/wiki/%E8%9B%8B%E7%99%BD%E8%B3%AA" TargetMode="External"/><Relationship Id="rId11" Type="http://schemas.openxmlformats.org/officeDocument/2006/relationships/hyperlink" Target="http://zh.wikipedia.org/wiki/%E9%8B%85" TargetMode="External"/><Relationship Id="rId5" Type="http://schemas.openxmlformats.org/officeDocument/2006/relationships/hyperlink" Target="http://zh.wikipedia.org/wiki/%E9%AA%A8%E9%AA%BC" TargetMode="External"/><Relationship Id="rId15" Type="http://schemas.openxmlformats.org/officeDocument/2006/relationships/hyperlink" Target="http://zh.wikipedia.org/wiki/1837%E5%B9%B4" TargetMode="External"/><Relationship Id="rId10" Type="http://schemas.openxmlformats.org/officeDocument/2006/relationships/hyperlink" Target="http://zh.wikipedia.org/wiki/%E9%89%80" TargetMode="External"/><Relationship Id="rId19" Type="http://schemas.openxmlformats.org/officeDocument/2006/relationships/hyperlink" Target="http://zh.wikipedia.org/wiki/%E7%92%B0%E5%B8%B6%E7%B6%B1" TargetMode="External"/><Relationship Id="rId4" Type="http://schemas.openxmlformats.org/officeDocument/2006/relationships/hyperlink" Target="http://zh.wikipedia.org/wiki/%E5%AF%A1%E6%AF%9B%E7%BA%B2" TargetMode="External"/><Relationship Id="rId9" Type="http://schemas.openxmlformats.org/officeDocument/2006/relationships/hyperlink" Target="http://zh.wikipedia.org/wiki/%E9%90%B5" TargetMode="External"/><Relationship Id="rId14" Type="http://schemas.openxmlformats.org/officeDocument/2006/relationships/hyperlink" Target="http://zh.wikipedia.org/w/index.php?title=%E5%89%9B%E6%AF%9B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2016224" cy="648072"/>
          </a:xfrm>
        </p:spPr>
        <p:txBody>
          <a:bodyPr>
            <a:normAutofit fontScale="90000"/>
          </a:bodyPr>
          <a:lstStyle/>
          <a:p>
            <a:r>
              <a:rPr lang="zh-TW" altLang="zh-TW" b="1" dirty="0" smtClean="0"/>
              <a:t>生物介紹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473280" y="476672"/>
            <a:ext cx="1670720" cy="360040"/>
          </a:xfrm>
        </p:spPr>
        <p:txBody>
          <a:bodyPr/>
          <a:lstStyle/>
          <a:p>
            <a:r>
              <a:rPr lang="zh-TW" altLang="zh-TW" sz="1600" dirty="0" smtClean="0"/>
              <a:t>魏子量、羅禮淳</a:t>
            </a:r>
          </a:p>
        </p:txBody>
      </p:sp>
      <p:sp>
        <p:nvSpPr>
          <p:cNvPr id="4" name="矩形 3"/>
          <p:cNvSpPr/>
          <p:nvPr/>
        </p:nvSpPr>
        <p:spPr>
          <a:xfrm>
            <a:off x="1259632" y="0"/>
            <a:ext cx="6417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蚯蚓之仿生應用簡介</a:t>
            </a:r>
            <a:endParaRPr lang="en-US" altLang="zh-TW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67544" y="1340768"/>
            <a:ext cx="3744416" cy="324036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zh-TW" dirty="0" smtClean="0"/>
              <a:t>蚯蚓在一般野外土壤裡皆可找到。蚯蚓是</a:t>
            </a:r>
            <a:r>
              <a:rPr lang="en-US" altLang="zh-TW" u="sng" dirty="0" err="1" smtClean="0">
                <a:hlinkClick r:id="rId3" tooltip="環節動物門"/>
              </a:rPr>
              <a:t>環節動物門</a:t>
            </a:r>
            <a:r>
              <a:rPr lang="en-US" altLang="zh-TW" u="sng" dirty="0" err="1" smtClean="0">
                <a:hlinkClick r:id="rId4" tooltip="寡毛綱"/>
              </a:rPr>
              <a:t>寡毛綱</a:t>
            </a:r>
            <a:r>
              <a:rPr lang="zh-TW" altLang="zh-TW" dirty="0" smtClean="0"/>
              <a:t>生物的通稱。身體是環型，有分節現象；沒有</a:t>
            </a:r>
            <a:r>
              <a:rPr lang="en-US" altLang="zh-TW" u="sng" dirty="0" err="1" smtClean="0">
                <a:hlinkClick r:id="rId5" tooltip="骨骼"/>
              </a:rPr>
              <a:t>骨骼</a:t>
            </a:r>
            <a:r>
              <a:rPr lang="zh-TW" altLang="zh-TW" dirty="0" smtClean="0"/>
              <a:t>，身體主要由</a:t>
            </a:r>
            <a:r>
              <a:rPr lang="en-US" altLang="zh-TW" u="sng" dirty="0" err="1" smtClean="0">
                <a:hlinkClick r:id="rId6" tooltip="蛋白質"/>
              </a:rPr>
              <a:t>蛋白質</a:t>
            </a:r>
            <a:r>
              <a:rPr lang="zh-TW" altLang="zh-TW" dirty="0" smtClean="0"/>
              <a:t>組成，還有微量元素，如</a:t>
            </a:r>
            <a:r>
              <a:rPr lang="en-US" altLang="zh-TW" u="sng" dirty="0" smtClean="0">
                <a:hlinkClick r:id="rId7" tooltip="磷"/>
              </a:rPr>
              <a:t>磷</a:t>
            </a:r>
            <a:r>
              <a:rPr lang="zh-TW" altLang="zh-TW" dirty="0" smtClean="0"/>
              <a:t>、</a:t>
            </a:r>
            <a:r>
              <a:rPr lang="en-US" altLang="zh-TW" u="sng" dirty="0" smtClean="0">
                <a:hlinkClick r:id="rId8" tooltip="鈣"/>
              </a:rPr>
              <a:t>鈣</a:t>
            </a:r>
            <a:r>
              <a:rPr lang="zh-TW" altLang="zh-TW" dirty="0" smtClean="0"/>
              <a:t>、</a:t>
            </a:r>
            <a:r>
              <a:rPr lang="en-US" altLang="zh-TW" u="sng" dirty="0" smtClean="0">
                <a:hlinkClick r:id="rId9" tooltip="鐵"/>
              </a:rPr>
              <a:t>鐵</a:t>
            </a:r>
            <a:r>
              <a:rPr lang="zh-TW" altLang="zh-TW" dirty="0" smtClean="0"/>
              <a:t>、</a:t>
            </a:r>
            <a:r>
              <a:rPr lang="en-US" altLang="zh-TW" u="sng" dirty="0" smtClean="0">
                <a:hlinkClick r:id="rId10" tooltip="鉀"/>
              </a:rPr>
              <a:t>鉀</a:t>
            </a:r>
            <a:r>
              <a:rPr lang="zh-TW" altLang="zh-TW" dirty="0" smtClean="0"/>
              <a:t>、</a:t>
            </a:r>
            <a:r>
              <a:rPr lang="en-US" altLang="zh-TW" u="sng" dirty="0" smtClean="0">
                <a:hlinkClick r:id="rId11" tooltip="鋅"/>
              </a:rPr>
              <a:t>鋅</a:t>
            </a:r>
            <a:r>
              <a:rPr lang="zh-TW" altLang="zh-TW" dirty="0" smtClean="0"/>
              <a:t>、</a:t>
            </a:r>
            <a:r>
              <a:rPr lang="en-US" altLang="zh-TW" u="sng" dirty="0" smtClean="0">
                <a:hlinkClick r:id="rId12" tooltip="銅"/>
              </a:rPr>
              <a:t>銅</a:t>
            </a:r>
            <a:r>
              <a:rPr lang="zh-TW" altLang="zh-TW" dirty="0" smtClean="0"/>
              <a:t>以及多種</a:t>
            </a:r>
            <a:r>
              <a:rPr lang="en-US" altLang="zh-TW" u="sng" dirty="0" err="1" smtClean="0">
                <a:hlinkClick r:id="rId13" tooltip="維生素"/>
              </a:rPr>
              <a:t>維生素</a:t>
            </a:r>
            <a:r>
              <a:rPr lang="zh-TW" altLang="zh-TW" dirty="0" smtClean="0"/>
              <a:t>。除了身體前兩節之外，其餘各節均具有</a:t>
            </a:r>
            <a:r>
              <a:rPr lang="en-US" altLang="zh-TW" u="sng" dirty="0" err="1" smtClean="0">
                <a:hlinkClick r:id="rId14" tooltip="剛毛"/>
              </a:rPr>
              <a:t>剛毛</a:t>
            </a:r>
            <a:r>
              <a:rPr lang="zh-TW" altLang="zh-TW" dirty="0" smtClean="0"/>
              <a:t>。</a:t>
            </a:r>
            <a:r>
              <a:rPr lang="en-US" altLang="zh-TW" u="sng" dirty="0" smtClean="0">
                <a:hlinkClick r:id="rId15" tooltip="1837年"/>
              </a:rPr>
              <a:t>1837年</a:t>
            </a:r>
            <a:r>
              <a:rPr lang="zh-TW" altLang="zh-TW" dirty="0" smtClean="0"/>
              <a:t>被生物學家</a:t>
            </a:r>
            <a:r>
              <a:rPr lang="en-US" altLang="zh-TW" u="sng" dirty="0" err="1" smtClean="0">
                <a:hlinkClick r:id="rId16" tooltip="查爾斯·達爾文"/>
              </a:rPr>
              <a:t>達爾文</a:t>
            </a:r>
            <a:r>
              <a:rPr lang="zh-TW" altLang="zh-TW" dirty="0" smtClean="0"/>
              <a:t>稱之為地球上最有價值的動物。</a:t>
            </a:r>
            <a:r>
              <a:rPr kumimoji="0" lang="zh-TW" altLang="zh-TW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zh-TW" altLang="zh-TW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zh-TW" alt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" name="圖片 16" descr="C:\Users\leo\Desktop\Regenwurm1.jpg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355976" y="764704"/>
            <a:ext cx="15144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6300192" y="764704"/>
            <a:ext cx="2843808" cy="1323439"/>
          </a:xfrm>
          <a:prstGeom prst="rect">
            <a:avLst/>
          </a:prstGeom>
          <a:solidFill>
            <a:srgbClr val="C6D9F1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蚯蚓之科學分類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界：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  <a:hlinkClick r:id="rId18" tooltip="動物界"/>
              </a:rPr>
              <a:t>動物界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 </a:t>
            </a:r>
            <a:r>
              <a:rPr kumimoji="1" lang="en-US" altLang="zh-TW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Animalia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/>
            </a:r>
            <a:b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</a:b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門：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  <a:hlinkClick r:id="rId3" tooltip="環節動物門"/>
              </a:rPr>
              <a:t>環節動物門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 </a:t>
            </a:r>
            <a:r>
              <a:rPr kumimoji="1" lang="en-US" altLang="zh-TW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Annelida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/>
            </a:r>
            <a:b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</a:b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綱：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  <a:hlinkClick r:id="rId19" tooltip="環帶綱"/>
              </a:rPr>
              <a:t>環帶綱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 </a:t>
            </a:r>
            <a:r>
              <a:rPr kumimoji="1" lang="en-US" altLang="zh-TW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Clitellata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/>
            </a:r>
            <a:b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</a:b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亞綱：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  <a:hlinkClick r:id="rId20" tooltip="寡毛亞綱"/>
              </a:rPr>
              <a:t>寡毛亞綱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 </a:t>
            </a:r>
            <a:r>
              <a:rPr kumimoji="1" lang="en-US" altLang="zh-TW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Oligochaeta</a:t>
            </a:r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139952" y="2276872"/>
            <a:ext cx="187220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(</a:t>
            </a: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圖一、單向蚓</a:t>
            </a: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目的蚯蚓</a:t>
            </a: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)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6911752" y="1988840"/>
            <a:ext cx="223224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(</a:t>
            </a: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表二、蚯蚓之科學分類</a:t>
            </a:r>
            <a:r>
              <a:rPr kumimoji="1" lang="zh-TW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目前已知蚯蚓有</a:t>
            </a:r>
            <a:r>
              <a:rPr kumimoji="1" lang="en-US" altLang="zh-TW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200</a:t>
            </a:r>
            <a:r>
              <a:rPr kumimoji="1" lang="zh-TW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多種</a:t>
            </a: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)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1" name="標題 1"/>
          <p:cNvSpPr txBox="1">
            <a:spLocks/>
          </p:cNvSpPr>
          <p:nvPr/>
        </p:nvSpPr>
        <p:spPr>
          <a:xfrm>
            <a:off x="539552" y="3933056"/>
            <a:ext cx="2376264" cy="648072"/>
          </a:xfrm>
          <a:prstGeom prst="rect">
            <a:avLst/>
          </a:prstGeom>
        </p:spPr>
        <p:txBody>
          <a:bodyPr vert="horz" anchor="t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b="1" cap="all" noProof="0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仿生應用</a:t>
            </a:r>
            <a:endParaRPr kumimoji="0" lang="zh-TW" alt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auto">
          <a:xfrm>
            <a:off x="7452321" y="4005064"/>
            <a:ext cx="16916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(</a:t>
            </a: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表一、蚯蚓之鍵結圖</a:t>
            </a: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)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251520" y="4941168"/>
            <a:ext cx="8892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 smtClean="0"/>
              <a:t>發光</a:t>
            </a:r>
            <a:r>
              <a:rPr lang="zh-TW" altLang="zh-TW" dirty="0" smtClean="0"/>
              <a:t>，雖說強度非常的弱，能應用在地下緊急照明、資訊包裝、和嚇退害蟲。</a:t>
            </a:r>
            <a:r>
              <a:rPr lang="zh-TW" altLang="en-US" b="1" dirty="0" smtClean="0"/>
              <a:t>挖洞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模擬蚯蚓在土壤中移動通過小隙縫的應用，家裡的水管和空調管線在建築中有更靈活的運用，節省許多建築空間。</a:t>
            </a:r>
            <a:r>
              <a:rPr lang="zh-TW" altLang="zh-TW" b="1" dirty="0" smtClean="0"/>
              <a:t>溶解纖維素</a:t>
            </a:r>
            <a:r>
              <a:rPr lang="zh-TW" altLang="zh-TW" dirty="0" smtClean="0"/>
              <a:t>機能的酵素，蚯蚓腸道內含有可降解纖維素的酵素，能有效治療血栓。蚯蚓利用</a:t>
            </a:r>
            <a:r>
              <a:rPr lang="zh-TW" altLang="zh-TW" b="1" dirty="0" smtClean="0"/>
              <a:t>體表電流</a:t>
            </a:r>
            <a:r>
              <a:rPr lang="zh-TW" altLang="zh-TW" dirty="0" smtClean="0"/>
              <a:t>以自潔皮膚運用相當廣泛，如果能做到不沾黏泥土並減少摩擦力，許多的機械器具便能減少摩擦力。夠使常沾染泥土的物品保持清潔。許多挖土的器具能夠增加效率。目前已有人實驗增加推土機刀片葉片的效率至少</a:t>
            </a:r>
            <a:r>
              <a:rPr lang="en-US" altLang="zh-TW" dirty="0" smtClean="0"/>
              <a:t>32%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  <p:grpSp>
        <p:nvGrpSpPr>
          <p:cNvPr id="1068" name="Group 44"/>
          <p:cNvGrpSpPr>
            <a:grpSpLocks/>
          </p:cNvGrpSpPr>
          <p:nvPr/>
        </p:nvGrpSpPr>
        <p:grpSpPr bwMode="auto">
          <a:xfrm>
            <a:off x="4355976" y="2204864"/>
            <a:ext cx="3830638" cy="2495550"/>
            <a:chOff x="2539" y="1639"/>
            <a:chExt cx="6034" cy="3930"/>
          </a:xfrm>
          <a:noFill/>
        </p:grpSpPr>
        <p:sp>
          <p:nvSpPr>
            <p:cNvPr id="1069" name="Text Box 45"/>
            <p:cNvSpPr txBox="1">
              <a:spLocks noChangeArrowheads="1"/>
            </p:cNvSpPr>
            <p:nvPr/>
          </p:nvSpPr>
          <p:spPr bwMode="auto">
            <a:xfrm>
              <a:off x="5737" y="3101"/>
              <a:ext cx="1500" cy="45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分解纖維素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70" name="Text Box 46"/>
            <p:cNvSpPr txBox="1">
              <a:spLocks noChangeArrowheads="1"/>
            </p:cNvSpPr>
            <p:nvPr/>
          </p:nvSpPr>
          <p:spPr bwMode="auto">
            <a:xfrm>
              <a:off x="3442" y="3180"/>
              <a:ext cx="826" cy="43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挖洞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71" name="Text Box 47"/>
            <p:cNvSpPr txBox="1">
              <a:spLocks noChangeArrowheads="1"/>
            </p:cNvSpPr>
            <p:nvPr/>
          </p:nvSpPr>
          <p:spPr bwMode="auto">
            <a:xfrm>
              <a:off x="4376" y="3096"/>
              <a:ext cx="1204" cy="52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體表電流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072" name="AutoShape 48"/>
            <p:cNvCxnSpPr>
              <a:cxnSpLocks noChangeShapeType="1"/>
            </p:cNvCxnSpPr>
            <p:nvPr/>
          </p:nvCxnSpPr>
          <p:spPr bwMode="auto">
            <a:xfrm>
              <a:off x="5985" y="2132"/>
              <a:ext cx="0" cy="8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3" name="AutoShape 49"/>
            <p:cNvCxnSpPr>
              <a:cxnSpLocks noChangeShapeType="1"/>
            </p:cNvCxnSpPr>
            <p:nvPr/>
          </p:nvCxnSpPr>
          <p:spPr bwMode="auto">
            <a:xfrm flipV="1">
              <a:off x="4140" y="2220"/>
              <a:ext cx="3360" cy="1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4" name="AutoShape 50"/>
            <p:cNvCxnSpPr>
              <a:cxnSpLocks noChangeShapeType="1"/>
            </p:cNvCxnSpPr>
            <p:nvPr/>
          </p:nvCxnSpPr>
          <p:spPr bwMode="auto">
            <a:xfrm>
              <a:off x="3918" y="2865"/>
              <a:ext cx="1" cy="31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5" name="AutoShape 51"/>
            <p:cNvCxnSpPr>
              <a:cxnSpLocks noChangeShapeType="1"/>
            </p:cNvCxnSpPr>
            <p:nvPr/>
          </p:nvCxnSpPr>
          <p:spPr bwMode="auto">
            <a:xfrm>
              <a:off x="7500" y="2235"/>
              <a:ext cx="1" cy="18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6" name="AutoShape 52"/>
            <p:cNvCxnSpPr>
              <a:cxnSpLocks noChangeShapeType="1"/>
            </p:cNvCxnSpPr>
            <p:nvPr/>
          </p:nvCxnSpPr>
          <p:spPr bwMode="auto">
            <a:xfrm>
              <a:off x="4140" y="2235"/>
              <a:ext cx="1" cy="18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7" name="AutoShape 53"/>
            <p:cNvCxnSpPr>
              <a:cxnSpLocks noChangeShapeType="1"/>
            </p:cNvCxnSpPr>
            <p:nvPr/>
          </p:nvCxnSpPr>
          <p:spPr bwMode="auto">
            <a:xfrm>
              <a:off x="4624" y="3617"/>
              <a:ext cx="0" cy="179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8" name="AutoShape 54"/>
            <p:cNvCxnSpPr>
              <a:cxnSpLocks noChangeShapeType="1"/>
            </p:cNvCxnSpPr>
            <p:nvPr/>
          </p:nvCxnSpPr>
          <p:spPr bwMode="auto">
            <a:xfrm>
              <a:off x="7942" y="2893"/>
              <a:ext cx="1" cy="15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9" name="AutoShape 55"/>
            <p:cNvCxnSpPr>
              <a:cxnSpLocks noChangeShapeType="1"/>
            </p:cNvCxnSpPr>
            <p:nvPr/>
          </p:nvCxnSpPr>
          <p:spPr bwMode="auto">
            <a:xfrm>
              <a:off x="5503" y="3617"/>
              <a:ext cx="0" cy="80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0" name="AutoShape 56"/>
            <p:cNvCxnSpPr>
              <a:cxnSpLocks noChangeShapeType="1"/>
            </p:cNvCxnSpPr>
            <p:nvPr/>
          </p:nvCxnSpPr>
          <p:spPr bwMode="auto">
            <a:xfrm>
              <a:off x="5810" y="4915"/>
              <a:ext cx="0" cy="18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1" name="AutoShape 57"/>
            <p:cNvCxnSpPr>
              <a:cxnSpLocks noChangeShapeType="1"/>
            </p:cNvCxnSpPr>
            <p:nvPr/>
          </p:nvCxnSpPr>
          <p:spPr bwMode="auto">
            <a:xfrm>
              <a:off x="8025" y="3496"/>
              <a:ext cx="0" cy="30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82" name="Text Box 58"/>
            <p:cNvSpPr txBox="1">
              <a:spLocks noChangeArrowheads="1"/>
            </p:cNvSpPr>
            <p:nvPr/>
          </p:nvSpPr>
          <p:spPr bwMode="auto">
            <a:xfrm>
              <a:off x="6609" y="3796"/>
              <a:ext cx="981" cy="43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termites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83" name="Text Box 59"/>
            <p:cNvSpPr txBox="1">
              <a:spLocks noChangeArrowheads="1"/>
            </p:cNvSpPr>
            <p:nvPr/>
          </p:nvSpPr>
          <p:spPr bwMode="auto">
            <a:xfrm>
              <a:off x="4213" y="3796"/>
              <a:ext cx="765" cy="45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鰻魚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84" name="Text Box 60"/>
            <p:cNvSpPr txBox="1">
              <a:spLocks noChangeArrowheads="1"/>
            </p:cNvSpPr>
            <p:nvPr/>
          </p:nvSpPr>
          <p:spPr bwMode="auto">
            <a:xfrm>
              <a:off x="7751" y="3796"/>
              <a:ext cx="822" cy="43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firefly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085" name="AutoShape 61"/>
            <p:cNvCxnSpPr>
              <a:cxnSpLocks noChangeShapeType="1"/>
            </p:cNvCxnSpPr>
            <p:nvPr/>
          </p:nvCxnSpPr>
          <p:spPr bwMode="auto">
            <a:xfrm>
              <a:off x="5984" y="2188"/>
              <a:ext cx="1" cy="212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6" name="AutoShape 62"/>
            <p:cNvCxnSpPr>
              <a:cxnSpLocks noChangeShapeType="1"/>
            </p:cNvCxnSpPr>
            <p:nvPr/>
          </p:nvCxnSpPr>
          <p:spPr bwMode="auto">
            <a:xfrm>
              <a:off x="4005" y="3617"/>
              <a:ext cx="0" cy="179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7" name="AutoShape 63"/>
            <p:cNvCxnSpPr>
              <a:cxnSpLocks noChangeShapeType="1"/>
            </p:cNvCxnSpPr>
            <p:nvPr/>
          </p:nvCxnSpPr>
          <p:spPr bwMode="auto">
            <a:xfrm>
              <a:off x="6293" y="2865"/>
              <a:ext cx="0" cy="236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88" name="Text Box 64"/>
            <p:cNvSpPr txBox="1">
              <a:spLocks noChangeArrowheads="1"/>
            </p:cNvSpPr>
            <p:nvPr/>
          </p:nvSpPr>
          <p:spPr bwMode="auto">
            <a:xfrm>
              <a:off x="7125" y="2400"/>
              <a:ext cx="1230" cy="46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躲避天敵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89" name="Text Box 65"/>
            <p:cNvSpPr txBox="1">
              <a:spLocks noChangeArrowheads="1"/>
            </p:cNvSpPr>
            <p:nvPr/>
          </p:nvSpPr>
          <p:spPr bwMode="auto">
            <a:xfrm>
              <a:off x="3777" y="2415"/>
              <a:ext cx="847" cy="45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移動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090" name="AutoShape 66"/>
            <p:cNvCxnSpPr>
              <a:cxnSpLocks noChangeShapeType="1"/>
            </p:cNvCxnSpPr>
            <p:nvPr/>
          </p:nvCxnSpPr>
          <p:spPr bwMode="auto">
            <a:xfrm>
              <a:off x="4515" y="2893"/>
              <a:ext cx="0" cy="20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91" name="Text Box 67"/>
            <p:cNvSpPr txBox="1">
              <a:spLocks noChangeArrowheads="1"/>
            </p:cNvSpPr>
            <p:nvPr/>
          </p:nvSpPr>
          <p:spPr bwMode="auto">
            <a:xfrm>
              <a:off x="5446" y="4420"/>
              <a:ext cx="1255" cy="49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減少摩擦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92" name="Text Box 68"/>
            <p:cNvSpPr txBox="1">
              <a:spLocks noChangeArrowheads="1"/>
            </p:cNvSpPr>
            <p:nvPr/>
          </p:nvSpPr>
          <p:spPr bwMode="auto">
            <a:xfrm>
              <a:off x="2761" y="3796"/>
              <a:ext cx="1379" cy="49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Echigo mole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093" name="AutoShape 69"/>
            <p:cNvCxnSpPr>
              <a:cxnSpLocks noChangeShapeType="1"/>
            </p:cNvCxnSpPr>
            <p:nvPr/>
          </p:nvCxnSpPr>
          <p:spPr bwMode="auto">
            <a:xfrm>
              <a:off x="5175" y="3617"/>
              <a:ext cx="0" cy="80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94" name="Text Box 70"/>
            <p:cNvSpPr txBox="1">
              <a:spLocks noChangeArrowheads="1"/>
            </p:cNvSpPr>
            <p:nvPr/>
          </p:nvSpPr>
          <p:spPr bwMode="auto">
            <a:xfrm>
              <a:off x="4513" y="4420"/>
              <a:ext cx="785" cy="45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自潔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95" name="Text Box 71"/>
            <p:cNvSpPr txBox="1">
              <a:spLocks noChangeArrowheads="1"/>
            </p:cNvSpPr>
            <p:nvPr/>
          </p:nvSpPr>
          <p:spPr bwMode="auto">
            <a:xfrm>
              <a:off x="4005" y="5102"/>
              <a:ext cx="1381" cy="46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Tokay gecko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096" name="AutoShape 72"/>
            <p:cNvCxnSpPr>
              <a:cxnSpLocks noChangeShapeType="1"/>
            </p:cNvCxnSpPr>
            <p:nvPr/>
          </p:nvCxnSpPr>
          <p:spPr bwMode="auto">
            <a:xfrm>
              <a:off x="4978" y="4874"/>
              <a:ext cx="1" cy="22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97" name="AutoShape 73"/>
            <p:cNvCxnSpPr>
              <a:cxnSpLocks noChangeShapeType="1"/>
            </p:cNvCxnSpPr>
            <p:nvPr/>
          </p:nvCxnSpPr>
          <p:spPr bwMode="auto">
            <a:xfrm>
              <a:off x="7501" y="4743"/>
              <a:ext cx="1" cy="36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98" name="Text Box 74"/>
            <p:cNvSpPr txBox="1">
              <a:spLocks noChangeArrowheads="1"/>
            </p:cNvSpPr>
            <p:nvPr/>
          </p:nvSpPr>
          <p:spPr bwMode="auto">
            <a:xfrm>
              <a:off x="7124" y="5102"/>
              <a:ext cx="1017" cy="46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dolphin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99" name="Text Box 75"/>
            <p:cNvSpPr txBox="1">
              <a:spLocks noChangeArrowheads="1"/>
            </p:cNvSpPr>
            <p:nvPr/>
          </p:nvSpPr>
          <p:spPr bwMode="auto">
            <a:xfrm>
              <a:off x="5503" y="5102"/>
              <a:ext cx="1564" cy="46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Sandfish skink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100" name="AutoShape 76"/>
            <p:cNvCxnSpPr>
              <a:cxnSpLocks noChangeShapeType="1"/>
            </p:cNvCxnSpPr>
            <p:nvPr/>
          </p:nvCxnSpPr>
          <p:spPr bwMode="auto">
            <a:xfrm>
              <a:off x="2539" y="3379"/>
              <a:ext cx="0" cy="122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01" name="AutoShape 77"/>
            <p:cNvCxnSpPr>
              <a:cxnSpLocks noChangeShapeType="1"/>
            </p:cNvCxnSpPr>
            <p:nvPr/>
          </p:nvCxnSpPr>
          <p:spPr bwMode="auto">
            <a:xfrm>
              <a:off x="2539" y="3379"/>
              <a:ext cx="903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02" name="AutoShape 78"/>
            <p:cNvCxnSpPr>
              <a:cxnSpLocks noChangeShapeType="1"/>
            </p:cNvCxnSpPr>
            <p:nvPr/>
          </p:nvCxnSpPr>
          <p:spPr bwMode="auto">
            <a:xfrm flipV="1">
              <a:off x="3396" y="4874"/>
              <a:ext cx="0" cy="176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03" name="Text Box 79"/>
            <p:cNvSpPr txBox="1">
              <a:spLocks noChangeArrowheads="1"/>
            </p:cNvSpPr>
            <p:nvPr/>
          </p:nvSpPr>
          <p:spPr bwMode="auto">
            <a:xfrm>
              <a:off x="2697" y="4428"/>
              <a:ext cx="1679" cy="44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彈性圓環結構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104" name="AutoShape 80"/>
            <p:cNvCxnSpPr>
              <a:cxnSpLocks noChangeShapeType="1"/>
            </p:cNvCxnSpPr>
            <p:nvPr/>
          </p:nvCxnSpPr>
          <p:spPr bwMode="auto">
            <a:xfrm>
              <a:off x="7124" y="3553"/>
              <a:ext cx="1" cy="24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05" name="Text Box 81"/>
            <p:cNvSpPr txBox="1">
              <a:spLocks noChangeArrowheads="1"/>
            </p:cNvSpPr>
            <p:nvPr/>
          </p:nvSpPr>
          <p:spPr bwMode="auto">
            <a:xfrm>
              <a:off x="2979" y="5050"/>
              <a:ext cx="747" cy="46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clam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106" name="Text Box 82"/>
            <p:cNvSpPr txBox="1">
              <a:spLocks noChangeArrowheads="1"/>
            </p:cNvSpPr>
            <p:nvPr/>
          </p:nvSpPr>
          <p:spPr bwMode="auto">
            <a:xfrm>
              <a:off x="5446" y="1639"/>
              <a:ext cx="847" cy="49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蚯蚓</a:t>
              </a:r>
              <a:endParaRPr kumimoji="1" 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107" name="Text Box 83"/>
            <p:cNvSpPr txBox="1">
              <a:spLocks noChangeArrowheads="1"/>
            </p:cNvSpPr>
            <p:nvPr/>
          </p:nvSpPr>
          <p:spPr bwMode="auto">
            <a:xfrm>
              <a:off x="5298" y="2400"/>
              <a:ext cx="1282" cy="49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分泌酵素</a:t>
              </a:r>
              <a:endParaRPr kumimoji="1" 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108" name="Text Box 84"/>
            <p:cNvSpPr txBox="1">
              <a:spLocks noChangeArrowheads="1"/>
            </p:cNvSpPr>
            <p:nvPr/>
          </p:nvSpPr>
          <p:spPr bwMode="auto">
            <a:xfrm>
              <a:off x="7590" y="3046"/>
              <a:ext cx="847" cy="45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細明體" pitchFamily="18" charset="-120"/>
                  <a:ea typeface="新細明體" pitchFamily="18" charset="-120"/>
                  <a:cs typeface="新細明體" pitchFamily="18" charset="-120"/>
                </a:rPr>
                <a:t>發光</a:t>
              </a:r>
              <a:endParaRPr kumimoji="1" 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cxnSp>
          <p:nvCxnSpPr>
            <p:cNvPr id="1109" name="AutoShape 85"/>
            <p:cNvCxnSpPr>
              <a:cxnSpLocks noChangeShapeType="1"/>
            </p:cNvCxnSpPr>
            <p:nvPr/>
          </p:nvCxnSpPr>
          <p:spPr bwMode="auto">
            <a:xfrm>
              <a:off x="6701" y="4743"/>
              <a:ext cx="799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0" name="AutoShape 86"/>
            <p:cNvCxnSpPr>
              <a:cxnSpLocks noChangeShapeType="1"/>
            </p:cNvCxnSpPr>
            <p:nvPr/>
          </p:nvCxnSpPr>
          <p:spPr bwMode="auto">
            <a:xfrm>
              <a:off x="2539" y="4600"/>
              <a:ext cx="158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323</Words>
  <Application>Microsoft Office PowerPoint</Application>
  <PresentationFormat>如螢幕大小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旅程</vt:lpstr>
      <vt:lpstr>生物介紹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生物介紹 </dc:title>
  <dc:creator>量量</dc:creator>
  <cp:lastModifiedBy>量量</cp:lastModifiedBy>
  <cp:revision>6</cp:revision>
  <dcterms:created xsi:type="dcterms:W3CDTF">2012-06-11T04:03:09Z</dcterms:created>
  <dcterms:modified xsi:type="dcterms:W3CDTF">2012-06-18T19:35:19Z</dcterms:modified>
</cp:coreProperties>
</file>