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21602700" cy="32404050"/>
  <p:notesSz cx="6858000" cy="9144000"/>
  <p:defaultTextStyle>
    <a:defPPr>
      <a:defRPr lang="zh-TW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392" y="5760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807" y="15627255"/>
            <a:ext cx="16814338" cy="6945868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4807" y="22573120"/>
            <a:ext cx="16814338" cy="4070210"/>
          </a:xfrm>
        </p:spPr>
        <p:txBody>
          <a:bodyPr anchor="t">
            <a:normAutofit/>
          </a:bodyPr>
          <a:lstStyle>
            <a:lvl1pPr marL="0" indent="0" algn="l">
              <a:buNone/>
              <a:defRPr sz="6800">
                <a:solidFill>
                  <a:schemeClr val="tx2"/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9" y="8539783"/>
            <a:ext cx="16828277" cy="1914304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33213" y="3192791"/>
            <a:ext cx="3479873" cy="245006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4808" y="3192794"/>
            <a:ext cx="12917103" cy="2450067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9" y="15633045"/>
            <a:ext cx="16814333" cy="6940080"/>
          </a:xfrm>
        </p:spPr>
        <p:txBody>
          <a:bodyPr anchor="b"/>
          <a:lstStyle>
            <a:lvl1pPr algn="r">
              <a:defRPr sz="10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9" y="22573125"/>
            <a:ext cx="16814333" cy="4065390"/>
          </a:xfrm>
        </p:spPr>
        <p:txBody>
          <a:bodyPr anchor="t">
            <a:normAutofit/>
          </a:bodyPr>
          <a:lstStyle>
            <a:lvl1pPr marL="0" indent="0" algn="r">
              <a:buNone/>
              <a:defRPr sz="6100">
                <a:solidFill>
                  <a:schemeClr val="tx2"/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9" y="3192798"/>
            <a:ext cx="16828277" cy="436814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4808" y="8551067"/>
            <a:ext cx="8200892" cy="19142397"/>
          </a:xfrm>
        </p:spPr>
        <p:txBody>
          <a:bodyPr>
            <a:normAutofit/>
          </a:bodyPr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17001" y="8551064"/>
            <a:ext cx="8196084" cy="19142402"/>
          </a:xfrm>
        </p:spPr>
        <p:txBody>
          <a:bodyPr>
            <a:normAutofit/>
          </a:bodyPr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8" y="8566080"/>
            <a:ext cx="8200892" cy="2722838"/>
          </a:xfrm>
        </p:spPr>
        <p:txBody>
          <a:bodyPr anchor="b">
            <a:noAutofit/>
          </a:bodyPr>
          <a:lstStyle>
            <a:lvl1pPr marL="0" indent="0">
              <a:buNone/>
              <a:defRPr sz="8100" b="0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4808" y="11288921"/>
            <a:ext cx="8200892" cy="16404543"/>
          </a:xfrm>
        </p:spPr>
        <p:txBody>
          <a:bodyPr>
            <a:normAutofit/>
          </a:bodyPr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017000" y="8566080"/>
            <a:ext cx="8200887" cy="2722838"/>
          </a:xfrm>
        </p:spPr>
        <p:txBody>
          <a:bodyPr anchor="b">
            <a:noAutofit/>
          </a:bodyPr>
          <a:lstStyle>
            <a:lvl1pPr marL="0" indent="0">
              <a:buNone/>
              <a:defRPr sz="8100" b="0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017000" y="11288921"/>
            <a:ext cx="8200887" cy="16404543"/>
          </a:xfrm>
        </p:spPr>
        <p:txBody>
          <a:bodyPr>
            <a:normAutofit/>
          </a:bodyPr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07" y="2107764"/>
            <a:ext cx="6285786" cy="5603193"/>
          </a:xfrm>
        </p:spPr>
        <p:txBody>
          <a:bodyPr anchor="b"/>
          <a:lstStyle>
            <a:lvl1pPr algn="l">
              <a:defRPr sz="81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896" y="2107764"/>
            <a:ext cx="10111191" cy="25585700"/>
          </a:xfrm>
        </p:spPr>
        <p:txBody>
          <a:bodyPr>
            <a:normAutofit/>
          </a:bodyPr>
          <a:lstStyle>
            <a:lvl5pPr>
              <a:defRPr/>
            </a:lvl5pPr>
            <a:lvl6pPr marL="8486775" indent="-771525">
              <a:buClr>
                <a:schemeClr val="tx2"/>
              </a:buClr>
              <a:buSzPct val="101000"/>
              <a:buFont typeface="Courier New" pitchFamily="49" charset="0"/>
              <a:buChar char="o"/>
              <a:defRPr sz="4100"/>
            </a:lvl6pPr>
            <a:lvl7pPr marL="100298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7pPr>
            <a:lvl8pPr marL="1157287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8pPr>
            <a:lvl9pPr marL="13115925" indent="-771525">
              <a:buClr>
                <a:schemeClr val="tx2"/>
              </a:buClr>
              <a:buFont typeface="Courier New" pitchFamily="49" charset="0"/>
              <a:buChar char="o"/>
              <a:defRPr sz="41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7" y="7710961"/>
            <a:ext cx="6285786" cy="19982493"/>
          </a:xfrm>
        </p:spPr>
        <p:txBody>
          <a:bodyPr anchor="t">
            <a:normAutofit/>
          </a:bodyPr>
          <a:lstStyle>
            <a:lvl1pPr marL="0" indent="0">
              <a:buNone/>
              <a:defRPr sz="41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810" y="6553849"/>
            <a:ext cx="7791414" cy="5260125"/>
          </a:xfrm>
        </p:spPr>
        <p:txBody>
          <a:bodyPr anchor="b">
            <a:normAutofit/>
          </a:bodyPr>
          <a:lstStyle>
            <a:lvl1pPr algn="l">
              <a:defRPr sz="81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4809" y="11813974"/>
            <a:ext cx="7791416" cy="11955195"/>
          </a:xfrm>
        </p:spPr>
        <p:txBody>
          <a:bodyPr anchor="t">
            <a:normAutofit/>
          </a:bodyPr>
          <a:lstStyle>
            <a:lvl1pPr marL="0" indent="0">
              <a:buNone/>
              <a:defRPr sz="41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0669414" y="4698481"/>
            <a:ext cx="4363864" cy="7231324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11042778" y="7567144"/>
            <a:ext cx="8101013" cy="16202025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164488" y="19101171"/>
            <a:ext cx="4120070" cy="9021131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1230008" y="5175342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438498" y="1336861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1230005" y="27070163"/>
            <a:ext cx="4510565" cy="5640497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110353" y="-291575"/>
            <a:ext cx="3423515" cy="7924127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2183218" y="-763666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1" y="3121989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17712918" y="-291575"/>
            <a:ext cx="4003178" cy="7924127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14452599" y="-291570"/>
            <a:ext cx="4510565" cy="8058242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17705647" y="5175335"/>
            <a:ext cx="4010448" cy="9021131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19033892" y="24288137"/>
            <a:ext cx="2686621" cy="8314720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15738293" y="20614762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164489" y="23382919"/>
            <a:ext cx="3198494" cy="9021131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1673764" y="22634340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14452602" y="3704346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15259514" y="24288137"/>
            <a:ext cx="4510563" cy="902112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19840757" y="2824893"/>
            <a:ext cx="1875338" cy="592003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15002111" y="975769"/>
            <a:ext cx="2460015" cy="4920029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16235401" y="6854300"/>
            <a:ext cx="2878123" cy="5756245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17055048" y="9685905"/>
            <a:ext cx="2460015" cy="4920029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18307995" y="12576221"/>
            <a:ext cx="1704090" cy="3408180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1618440" y="-477109"/>
            <a:ext cx="2820060" cy="3297176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3549982" y="-477109"/>
            <a:ext cx="2431079" cy="2172976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164485" y="-477109"/>
            <a:ext cx="1394496" cy="2893066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655434" y="20420427"/>
            <a:ext cx="3300146" cy="6600291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13683911" y="30665087"/>
            <a:ext cx="2636406" cy="209680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14477399" y="30281769"/>
            <a:ext cx="2922457" cy="248012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17902210" y="30281776"/>
            <a:ext cx="2861951" cy="2480119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26160" y="23350884"/>
            <a:ext cx="1444031" cy="2888062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164488" y="29165389"/>
            <a:ext cx="1838254" cy="3545271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164489" y="24374267"/>
            <a:ext cx="1331325" cy="4240971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60853" y="2279274"/>
            <a:ext cx="1413758" cy="4279451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1120318" y="3953849"/>
            <a:ext cx="2151805" cy="43036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754166" y="6861931"/>
            <a:ext cx="1826196" cy="3652392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877095" y="8915995"/>
            <a:ext cx="1441990" cy="288397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365422" y="9070497"/>
            <a:ext cx="1232667" cy="246533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17252196" y="-291573"/>
            <a:ext cx="2151808" cy="3547686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20596568" y="-291573"/>
            <a:ext cx="1119527" cy="2896477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18305213" y="1336861"/>
            <a:ext cx="2666131" cy="5332262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21061021" y="3541874"/>
            <a:ext cx="655074" cy="429026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17933433" y="3442153"/>
            <a:ext cx="2290997" cy="4581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17647972" y="6267599"/>
            <a:ext cx="1436849" cy="287369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18025737" y="26513995"/>
            <a:ext cx="1744340" cy="348868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16473435" y="24769653"/>
            <a:ext cx="1744340" cy="348868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17705649" y="23285587"/>
            <a:ext cx="1744340" cy="348868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19441093" y="26774264"/>
            <a:ext cx="1430810" cy="28616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19084822" y="19362306"/>
            <a:ext cx="1307760" cy="261551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19872916" y="23898476"/>
            <a:ext cx="1307760" cy="261551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20526794" y="22634333"/>
            <a:ext cx="1189301" cy="2615524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4808" y="3192798"/>
            <a:ext cx="16833079" cy="4368144"/>
          </a:xfrm>
          <a:prstGeom prst="rect">
            <a:avLst/>
          </a:prstGeom>
        </p:spPr>
        <p:txBody>
          <a:bodyPr vert="horz" lIns="308610" tIns="154305" rIns="308610" bIns="154305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4809" y="8539783"/>
            <a:ext cx="16833077" cy="1914304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08225" y="28122304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b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4D6D0-EA8E-4D9D-B6D7-374B4991AA21}" type="datetimeFigureOut">
              <a:rPr lang="zh-TW" altLang="en-US" smtClean="0"/>
              <a:t>2012/6/18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9984" y="28122304"/>
            <a:ext cx="12418243" cy="1725216"/>
          </a:xfrm>
          <a:prstGeom prst="rect">
            <a:avLst/>
          </a:prstGeom>
        </p:spPr>
        <p:txBody>
          <a:bodyPr vert="horz" lIns="308610" tIns="154305" rIns="308610" bIns="154305" rtlCol="0" anchor="b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2906" y="28122304"/>
            <a:ext cx="1437078" cy="1725216"/>
          </a:xfrm>
          <a:prstGeom prst="rect">
            <a:avLst/>
          </a:prstGeom>
        </p:spPr>
        <p:txBody>
          <a:bodyPr vert="horz" lIns="308610" tIns="154305" rIns="308610" bIns="154305" rtlCol="0" anchor="b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F5F99-61A6-4D4C-8439-669690DD47C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3740244" y="25771204"/>
            <a:ext cx="4510565" cy="6939456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20248855" y="15984401"/>
            <a:ext cx="723657" cy="144731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19840757" y="16708058"/>
            <a:ext cx="723657" cy="144731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20337364" y="17428148"/>
            <a:ext cx="723657" cy="144731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365423" y="12752437"/>
            <a:ext cx="1104769" cy="220953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1120316" y="14961973"/>
            <a:ext cx="1083844" cy="216768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638486" y="15984403"/>
            <a:ext cx="831706" cy="16634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204594" y="12197488"/>
            <a:ext cx="3214042" cy="9021131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14584004" y="11318343"/>
            <a:ext cx="2878123" cy="5756245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l" defTabSz="1543050" rtl="0" eaLnBrk="1" latinLnBrk="0" hangingPunct="1">
        <a:spcBef>
          <a:spcPct val="0"/>
        </a:spcBef>
        <a:buNone/>
        <a:defRPr sz="108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57288" indent="-1157288" algn="l" defTabSz="1543050" rtl="0" eaLnBrk="1" latinLnBrk="0" hangingPunct="1">
        <a:spcBef>
          <a:spcPct val="20000"/>
        </a:spcBef>
        <a:spcAft>
          <a:spcPts val="2025"/>
        </a:spcAft>
        <a:buClr>
          <a:schemeClr val="tx2"/>
        </a:buClr>
        <a:buFont typeface="Wingdings 2" charset="2"/>
        <a:buChar char="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1543050" rtl="0" eaLnBrk="1" latinLnBrk="0" hangingPunct="1">
        <a:spcBef>
          <a:spcPct val="20000"/>
        </a:spcBef>
        <a:spcAft>
          <a:spcPts val="2025"/>
        </a:spcAft>
        <a:buClr>
          <a:schemeClr val="tx2"/>
        </a:buClr>
        <a:buFont typeface="Wingdings 2" charset="2"/>
        <a:buChar char="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1543050" rtl="0" eaLnBrk="1" latinLnBrk="0" hangingPunct="1">
        <a:spcBef>
          <a:spcPct val="20000"/>
        </a:spcBef>
        <a:spcAft>
          <a:spcPts val="2025"/>
        </a:spcAft>
        <a:buClr>
          <a:schemeClr val="tx2"/>
        </a:buClr>
        <a:buFont typeface="Wingdings 2" charset="2"/>
        <a:buChar char=""/>
        <a:defRPr sz="47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1543050" rtl="0" eaLnBrk="1" latinLnBrk="0" hangingPunct="1">
        <a:spcBef>
          <a:spcPct val="20000"/>
        </a:spcBef>
        <a:spcAft>
          <a:spcPts val="2025"/>
        </a:spcAft>
        <a:buClr>
          <a:schemeClr val="tx2"/>
        </a:buClr>
        <a:buFont typeface="Wingdings 2" charset="2"/>
        <a:buChar char=""/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1543050" rtl="0" eaLnBrk="1" latinLnBrk="0" hangingPunct="1">
        <a:spcBef>
          <a:spcPct val="20000"/>
        </a:spcBef>
        <a:spcAft>
          <a:spcPts val="2025"/>
        </a:spcAft>
        <a:buClr>
          <a:schemeClr val="tx2"/>
        </a:buClr>
        <a:buFont typeface="Wingdings 2" charset="2"/>
        <a:buChar char=""/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1543050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1543050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1543050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1543050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154305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080135" y="1297666"/>
            <a:ext cx="19442430" cy="208693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 fontScale="90000" lnSpcReduction="20000"/>
          </a:bodyPr>
          <a:lstStyle>
            <a:lvl1pPr algn="ctr" defTabSz="3086100" rtl="0" eaLnBrk="1" latinLnBrk="0" hangingPunct="1">
              <a:spcBef>
                <a:spcPct val="0"/>
              </a:spcBef>
              <a:buNone/>
              <a:defRPr sz="1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蚊子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576214" y="3445276"/>
            <a:ext cx="17065896" cy="2387598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>
            <a:lvl1pPr marL="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430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0861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8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6291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1722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77152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2583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08013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3444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800" b="1" dirty="0" smtClean="0">
                <a:solidFill>
                  <a:schemeClr val="tx1"/>
                </a:solidFill>
              </a:rPr>
              <a:t>概述</a:t>
            </a:r>
            <a:r>
              <a:rPr lang="en-US" altLang="zh-TW" sz="48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zh-TW" altLang="en-US" sz="3200" dirty="0" smtClean="0">
                <a:solidFill>
                  <a:schemeClr val="tx1"/>
                </a:solidFill>
              </a:rPr>
              <a:t>           </a:t>
            </a:r>
            <a:r>
              <a:rPr lang="zh-TW" altLang="zh-TW" sz="3200" dirty="0" smtClean="0">
                <a:solidFill>
                  <a:schemeClr val="tx1"/>
                </a:solidFill>
              </a:rPr>
              <a:t>蚊科</a:t>
            </a:r>
            <a:r>
              <a:rPr lang="en-US" altLang="zh-TW" sz="3200" dirty="0" smtClean="0">
                <a:solidFill>
                  <a:schemeClr val="tx1"/>
                </a:solidFill>
              </a:rPr>
              <a:t>(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Culicidae</a:t>
            </a:r>
            <a:r>
              <a:rPr lang="en-US" altLang="zh-TW" sz="3200" dirty="0" smtClean="0">
                <a:solidFill>
                  <a:schemeClr val="tx1"/>
                </a:solidFill>
              </a:rPr>
              <a:t>)</a:t>
            </a:r>
            <a:r>
              <a:rPr lang="zh-TW" altLang="zh-TW" sz="3200" dirty="0" smtClean="0">
                <a:solidFill>
                  <a:schemeClr val="tx1"/>
                </a:solidFill>
              </a:rPr>
              <a:t>為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昆蟲綱雙翅目</a:t>
            </a:r>
            <a:r>
              <a:rPr lang="zh-TW" altLang="zh-TW" sz="3200" dirty="0" smtClean="0">
                <a:solidFill>
                  <a:schemeClr val="tx1"/>
                </a:solidFill>
              </a:rPr>
              <a:t>之下的一個</a:t>
            </a:r>
            <a:r>
              <a:rPr lang="en-US" altLang="zh-TW" sz="3200" dirty="0" smtClean="0">
                <a:solidFill>
                  <a:schemeClr val="tx1"/>
                </a:solidFill>
              </a:rPr>
              <a:t>科</a:t>
            </a:r>
            <a:r>
              <a:rPr lang="zh-TW" altLang="zh-TW" sz="3200" dirty="0" smtClean="0">
                <a:solidFill>
                  <a:schemeClr val="tx1"/>
                </a:solidFill>
              </a:rPr>
              <a:t>。通常被稱為蚊或蚊子，是一種</a:t>
            </a:r>
            <a:r>
              <a:rPr lang="zh-TW" altLang="zh-TW" sz="3200" dirty="0" smtClean="0">
                <a:solidFill>
                  <a:schemeClr val="tx1"/>
                </a:solidFill>
              </a:rPr>
              <a:t>具有</a:t>
            </a:r>
            <a:r>
              <a:rPr lang="en-US" altLang="zh-TW" sz="3200" dirty="0" smtClean="0">
                <a:solidFill>
                  <a:schemeClr val="tx1"/>
                </a:solidFill>
              </a:rPr>
              <a:t> </a:t>
            </a:r>
            <a:br>
              <a:rPr lang="en-US" altLang="zh-TW" sz="3200" dirty="0" smtClean="0">
                <a:solidFill>
                  <a:schemeClr val="tx1"/>
                </a:solidFill>
              </a:rPr>
            </a:br>
            <a:r>
              <a:rPr lang="en-US" altLang="zh-TW" sz="3200" dirty="0" smtClean="0">
                <a:solidFill>
                  <a:schemeClr val="tx1"/>
                </a:solidFill>
              </a:rPr>
              <a:t>           </a:t>
            </a:r>
            <a:r>
              <a:rPr lang="zh-TW" altLang="zh-TW" sz="3200" dirty="0" smtClean="0">
                <a:solidFill>
                  <a:schemeClr val="tx1"/>
                </a:solidFill>
              </a:rPr>
              <a:t>刺吸</a:t>
            </a:r>
            <a:r>
              <a:rPr lang="zh-TW" altLang="zh-TW" sz="3200" dirty="0" smtClean="0">
                <a:solidFill>
                  <a:schemeClr val="tx1"/>
                </a:solidFill>
              </a:rPr>
              <a:t>式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口器</a:t>
            </a:r>
            <a:r>
              <a:rPr lang="zh-TW" altLang="zh-TW" sz="3200" dirty="0" smtClean="0">
                <a:solidFill>
                  <a:schemeClr val="tx1"/>
                </a:solidFill>
              </a:rPr>
              <a:t>的飛蟲。通常雌性以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血液</a:t>
            </a:r>
            <a:r>
              <a:rPr lang="zh-TW" altLang="zh-TW" sz="3200" dirty="0" smtClean="0">
                <a:solidFill>
                  <a:schemeClr val="tx1"/>
                </a:solidFill>
              </a:rPr>
              <a:t>作為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食物</a:t>
            </a:r>
            <a:r>
              <a:rPr lang="zh-TW" altLang="zh-TW" sz="3200" dirty="0" smtClean="0">
                <a:solidFill>
                  <a:schemeClr val="tx1"/>
                </a:solidFill>
              </a:rPr>
              <a:t>，而雄性則吸食植物的汁液。</a:t>
            </a:r>
          </a:p>
          <a:p>
            <a:pPr algn="l"/>
            <a:endParaRPr lang="zh-TW" altLang="zh-TW" sz="3200" dirty="0" smtClean="0"/>
          </a:p>
          <a:p>
            <a:pPr algn="l"/>
            <a:endParaRPr lang="zh-TW" altLang="en-US" sz="32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492" y="1297666"/>
            <a:ext cx="2343150" cy="195262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8741" y="6408938"/>
            <a:ext cx="8400933" cy="6048672"/>
          </a:xfrm>
          <a:prstGeom prst="rect">
            <a:avLst/>
          </a:prstGeom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609428" y="6408938"/>
            <a:ext cx="11080019" cy="12385376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>
            <a:lvl1pPr marL="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430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0861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8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6291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1722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77152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2583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08013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3444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zh-TW" sz="4800" b="1" dirty="0" smtClean="0">
                <a:solidFill>
                  <a:schemeClr val="tx1"/>
                </a:solidFill>
              </a:rPr>
              <a:t>已知仿生科技</a:t>
            </a:r>
            <a:r>
              <a:rPr lang="en-US" altLang="zh-TW" sz="48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en-US" altLang="zh-TW" sz="3200" b="1" dirty="0">
              <a:solidFill>
                <a:schemeClr val="tx1"/>
              </a:solidFill>
            </a:endParaRPr>
          </a:p>
          <a:p>
            <a:pPr algn="l"/>
            <a:r>
              <a:rPr lang="zh-TW" altLang="en-US" sz="3200" b="1" dirty="0" smtClean="0">
                <a:solidFill>
                  <a:schemeClr val="tx1"/>
                </a:solidFill>
              </a:rPr>
              <a:t>      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蚊</a:t>
            </a:r>
            <a:r>
              <a:rPr lang="zh-TW" altLang="zh-TW" sz="3200" b="1" dirty="0">
                <a:solidFill>
                  <a:schemeClr val="tx1"/>
                </a:solidFill>
              </a:rPr>
              <a:t>式轟炸機</a:t>
            </a:r>
            <a:r>
              <a:rPr lang="en-US" altLang="zh-TW" sz="3200" b="1" dirty="0">
                <a:solidFill>
                  <a:schemeClr val="tx1"/>
                </a:solidFill>
              </a:rPr>
              <a:t>: 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3200" b="1" dirty="0" smtClean="0">
                <a:solidFill>
                  <a:schemeClr val="tx1"/>
                </a:solidFill>
              </a:rPr>
              <a:t>                    </a:t>
            </a:r>
            <a:r>
              <a:rPr lang="zh-TW" altLang="zh-TW" sz="3500" dirty="0" smtClean="0">
                <a:solidFill>
                  <a:schemeClr val="tx1"/>
                </a:solidFill>
              </a:rPr>
              <a:t>仿</a:t>
            </a:r>
            <a:r>
              <a:rPr lang="zh-TW" altLang="zh-TW" sz="3500" dirty="0" smtClean="0">
                <a:solidFill>
                  <a:schemeClr val="tx1"/>
                </a:solidFill>
              </a:rPr>
              <a:t>生蚊子，以靈活多變的</a:t>
            </a:r>
            <a:r>
              <a:rPr lang="zh-TW" altLang="zh-TW" sz="3500" dirty="0" smtClean="0">
                <a:solidFill>
                  <a:schemeClr val="tx1"/>
                </a:solidFill>
              </a:rPr>
              <a:t>空中飛行</a:t>
            </a:r>
            <a:r>
              <a:rPr lang="zh-TW" altLang="zh-TW" sz="3500" dirty="0" smtClean="0">
                <a:solidFill>
                  <a:schemeClr val="tx1"/>
                </a:solidFill>
              </a:rPr>
              <a:t>方式</a:t>
            </a:r>
            <a:r>
              <a:rPr lang="en-US" altLang="zh-TW" sz="3500" dirty="0" smtClean="0">
                <a:solidFill>
                  <a:schemeClr val="tx1"/>
                </a:solidFill>
              </a:rPr>
              <a:t/>
            </a:r>
            <a:br>
              <a:rPr lang="en-US" altLang="zh-TW" sz="3500" dirty="0" smtClean="0">
                <a:solidFill>
                  <a:schemeClr val="tx1"/>
                </a:solidFill>
              </a:rPr>
            </a:br>
            <a:r>
              <a:rPr lang="zh-TW" altLang="en-US" sz="3500" dirty="0" smtClean="0">
                <a:solidFill>
                  <a:schemeClr val="tx1"/>
                </a:solidFill>
              </a:rPr>
              <a:t>                 </a:t>
            </a:r>
            <a:r>
              <a:rPr lang="zh-TW" altLang="en-US" sz="3500" dirty="0" smtClean="0">
                <a:solidFill>
                  <a:schemeClr val="tx1"/>
                </a:solidFill>
              </a:rPr>
              <a:t> </a:t>
            </a:r>
            <a:r>
              <a:rPr lang="zh-TW" altLang="zh-TW" sz="3500" dirty="0" smtClean="0">
                <a:solidFill>
                  <a:schemeClr val="tx1"/>
                </a:solidFill>
              </a:rPr>
              <a:t>而</a:t>
            </a:r>
            <a:r>
              <a:rPr lang="zh-TW" altLang="zh-TW" sz="3500" dirty="0" smtClean="0">
                <a:solidFill>
                  <a:schemeClr val="tx1"/>
                </a:solidFill>
              </a:rPr>
              <a:t>做</a:t>
            </a:r>
            <a:r>
              <a:rPr lang="zh-TW" altLang="en-US" sz="3500" dirty="0" smtClean="0">
                <a:solidFill>
                  <a:schemeClr val="tx1"/>
                </a:solidFill>
              </a:rPr>
              <a:t> </a:t>
            </a:r>
            <a:r>
              <a:rPr lang="zh-TW" altLang="zh-TW" sz="3500" dirty="0" smtClean="0">
                <a:solidFill>
                  <a:schemeClr val="tx1"/>
                </a:solidFill>
              </a:rPr>
              <a:t>成的飛行器。因為機身</a:t>
            </a:r>
            <a:r>
              <a:rPr lang="zh-TW" altLang="zh-TW" sz="3500" dirty="0" smtClean="0">
                <a:solidFill>
                  <a:schemeClr val="tx1"/>
                </a:solidFill>
              </a:rPr>
              <a:t>結構以木</a:t>
            </a:r>
            <a:r>
              <a:rPr lang="en-US" altLang="zh-TW" sz="3500" dirty="0" smtClean="0">
                <a:solidFill>
                  <a:schemeClr val="tx1"/>
                </a:solidFill>
              </a:rPr>
              <a:t/>
            </a:r>
            <a:br>
              <a:rPr lang="en-US" altLang="zh-TW" sz="3500" dirty="0" smtClean="0">
                <a:solidFill>
                  <a:schemeClr val="tx1"/>
                </a:solidFill>
              </a:rPr>
            </a:br>
            <a:r>
              <a:rPr lang="en-US" altLang="zh-TW" sz="3500" dirty="0" smtClean="0">
                <a:solidFill>
                  <a:schemeClr val="tx1"/>
                </a:solidFill>
              </a:rPr>
              <a:t>                  </a:t>
            </a:r>
            <a:r>
              <a:rPr lang="zh-TW" altLang="zh-TW" sz="3500" dirty="0" smtClean="0">
                <a:solidFill>
                  <a:schemeClr val="tx1"/>
                </a:solidFill>
              </a:rPr>
              <a:t>材</a:t>
            </a:r>
            <a:r>
              <a:rPr lang="zh-TW" altLang="en-US" sz="3500" dirty="0" smtClean="0">
                <a:solidFill>
                  <a:schemeClr val="tx1"/>
                </a:solidFill>
              </a:rPr>
              <a:t>代替</a:t>
            </a:r>
            <a:r>
              <a:rPr lang="zh-TW" altLang="en-US" sz="3500" dirty="0" smtClean="0">
                <a:solidFill>
                  <a:schemeClr val="tx1"/>
                </a:solidFill>
              </a:rPr>
              <a:t>鋁材</a:t>
            </a:r>
            <a:r>
              <a:rPr lang="en-US" altLang="zh-TW" sz="3500" dirty="0" smtClean="0">
                <a:solidFill>
                  <a:schemeClr val="tx1"/>
                </a:solidFill>
              </a:rPr>
              <a:t>,</a:t>
            </a:r>
            <a:r>
              <a:rPr lang="zh-TW" altLang="en-US" sz="3500" dirty="0" smtClean="0">
                <a:solidFill>
                  <a:schemeClr val="tx1"/>
                </a:solidFill>
              </a:rPr>
              <a:t>製造出身輕如燕的機身</a:t>
            </a:r>
            <a:r>
              <a:rPr lang="zh-TW" altLang="zh-TW" sz="3500" dirty="0" smtClean="0">
                <a:solidFill>
                  <a:schemeClr val="tx1"/>
                </a:solidFill>
              </a:rPr>
              <a:t>，</a:t>
            </a:r>
            <a:r>
              <a:rPr lang="en-US" altLang="zh-TW" sz="3500" dirty="0" smtClean="0">
                <a:solidFill>
                  <a:schemeClr val="tx1"/>
                </a:solidFill>
              </a:rPr>
              <a:t> </a:t>
            </a:r>
            <a:br>
              <a:rPr lang="en-US" altLang="zh-TW" sz="3500" dirty="0" smtClean="0">
                <a:solidFill>
                  <a:schemeClr val="tx1"/>
                </a:solidFill>
              </a:rPr>
            </a:br>
            <a:r>
              <a:rPr lang="en-US" altLang="zh-TW" sz="3500" dirty="0" smtClean="0">
                <a:solidFill>
                  <a:schemeClr val="tx1"/>
                </a:solidFill>
              </a:rPr>
              <a:t>                   </a:t>
            </a:r>
            <a:r>
              <a:rPr lang="zh-TW" altLang="zh-TW" sz="3500" dirty="0" smtClean="0">
                <a:solidFill>
                  <a:schemeClr val="tx1"/>
                </a:solidFill>
              </a:rPr>
              <a:t>又有木製奇蹟的綽號</a:t>
            </a:r>
            <a:r>
              <a:rPr lang="zh-TW" altLang="zh-TW" sz="3500" dirty="0" smtClean="0"/>
              <a:t>。</a:t>
            </a:r>
            <a:r>
              <a:rPr lang="en-US" altLang="zh-TW" sz="3500" dirty="0" smtClean="0"/>
              <a:t>                                                                      </a:t>
            </a:r>
            <a:endParaRPr lang="zh-TW" altLang="zh-TW" sz="3500" dirty="0"/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569102" y="13908087"/>
            <a:ext cx="11953463" cy="12529391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>
            <a:lvl1pPr marL="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430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0861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8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6291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1722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77152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2583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08013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3444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zh-TW" sz="3200" b="1" dirty="0" smtClean="0">
                <a:solidFill>
                  <a:schemeClr val="tx1"/>
                </a:solidFill>
              </a:rPr>
              <a:t>蚊子嘴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(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細針頭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): </a:t>
            </a:r>
          </a:p>
          <a:p>
            <a:pPr algn="l"/>
            <a:r>
              <a:rPr lang="zh-TW" altLang="en-US" sz="3200" dirty="0" smtClean="0">
                <a:solidFill>
                  <a:schemeClr val="tx1"/>
                </a:solidFill>
              </a:rPr>
              <a:t>                     </a:t>
            </a:r>
            <a:r>
              <a:rPr lang="zh-TW" altLang="zh-TW" sz="3200" dirty="0" smtClean="0">
                <a:solidFill>
                  <a:schemeClr val="tx1"/>
                </a:solidFill>
              </a:rPr>
              <a:t>這</a:t>
            </a:r>
            <a:r>
              <a:rPr lang="zh-TW" altLang="zh-TW" sz="3200" dirty="0" smtClean="0">
                <a:solidFill>
                  <a:schemeClr val="tx1"/>
                </a:solidFill>
              </a:rPr>
              <a:t>種新針頭用鈦製成，外徑</a:t>
            </a:r>
            <a:r>
              <a:rPr lang="en-US" altLang="zh-TW" sz="3200" dirty="0" smtClean="0">
                <a:solidFill>
                  <a:schemeClr val="tx1"/>
                </a:solidFill>
              </a:rPr>
              <a:t>60</a:t>
            </a:r>
            <a:r>
              <a:rPr lang="zh-TW" altLang="zh-TW" sz="3200" dirty="0" smtClean="0">
                <a:solidFill>
                  <a:schemeClr val="tx1"/>
                </a:solidFill>
              </a:rPr>
              <a:t>微米，內徑</a:t>
            </a:r>
            <a:r>
              <a:rPr lang="en-US" altLang="zh-TW" sz="3200" dirty="0" smtClean="0">
                <a:solidFill>
                  <a:schemeClr val="tx1"/>
                </a:solidFill>
              </a:rPr>
              <a:t>25</a:t>
            </a:r>
            <a:r>
              <a:rPr lang="zh-TW" altLang="zh-TW" sz="3200" dirty="0" smtClean="0">
                <a:solidFill>
                  <a:schemeClr val="tx1"/>
                </a:solidFill>
              </a:rPr>
              <a:t>微米</a:t>
            </a:r>
            <a:r>
              <a:rPr lang="zh-TW" altLang="zh-TW" sz="3200" dirty="0" smtClean="0">
                <a:solidFill>
                  <a:schemeClr val="tx1"/>
                </a:solidFill>
              </a:rPr>
              <a:t>，粗細和</a:t>
            </a:r>
            <a:r>
              <a:rPr lang="en-US" altLang="zh-TW" sz="3200" dirty="0" smtClean="0">
                <a:solidFill>
                  <a:schemeClr val="tx1"/>
                </a:solidFill>
              </a:rPr>
              <a:t>”</a:t>
            </a:r>
            <a:r>
              <a:rPr lang="zh-TW" altLang="zh-TW" sz="3200" dirty="0" smtClean="0">
                <a:solidFill>
                  <a:schemeClr val="tx1"/>
                </a:solidFill>
              </a:rPr>
              <a:t>蚊子的嘴</a:t>
            </a:r>
            <a:r>
              <a:rPr lang="en-US" altLang="zh-TW" sz="3200" dirty="0" smtClean="0">
                <a:solidFill>
                  <a:schemeClr val="tx1"/>
                </a:solidFill>
              </a:rPr>
              <a:t>”</a:t>
            </a:r>
            <a:r>
              <a:rPr lang="zh-TW" altLang="zh-TW" sz="3200" dirty="0" smtClean="0">
                <a:solidFill>
                  <a:schemeClr val="tx1"/>
                </a:solidFill>
              </a:rPr>
              <a:t>一樣。針頭注射刺入</a:t>
            </a:r>
            <a:r>
              <a:rPr lang="zh-TW" altLang="zh-TW" sz="3200" dirty="0" smtClean="0">
                <a:solidFill>
                  <a:schemeClr val="tx1"/>
                </a:solidFill>
              </a:rPr>
              <a:t>的力量</a:t>
            </a:r>
            <a:r>
              <a:rPr lang="zh-TW" altLang="zh-TW" sz="3200" dirty="0" smtClean="0">
                <a:solidFill>
                  <a:schemeClr val="tx1"/>
                </a:solidFill>
              </a:rPr>
              <a:t>由記憶合金彈簧發出，其形狀隨</a:t>
            </a:r>
            <a:r>
              <a:rPr lang="zh-TW" altLang="zh-TW" sz="3200" dirty="0" smtClean="0">
                <a:solidFill>
                  <a:schemeClr val="tx1"/>
                </a:solidFill>
              </a:rPr>
              <a:t>溫度而變化</a:t>
            </a:r>
            <a:r>
              <a:rPr lang="zh-TW" altLang="zh-TW" sz="3200" dirty="0" smtClean="0">
                <a:solidFill>
                  <a:schemeClr val="tx1"/>
                </a:solidFill>
              </a:rPr>
              <a:t>，將壓電元件作為泵來進行藥物注射或抽血</a:t>
            </a:r>
            <a:r>
              <a:rPr lang="zh-TW" altLang="zh-TW" sz="3200" dirty="0" smtClean="0">
                <a:solidFill>
                  <a:schemeClr val="tx1"/>
                </a:solidFill>
              </a:rPr>
              <a:t>。這</a:t>
            </a:r>
            <a:r>
              <a:rPr lang="zh-TW" altLang="zh-TW" sz="3200" dirty="0" smtClean="0">
                <a:solidFill>
                  <a:schemeClr val="tx1"/>
                </a:solidFill>
              </a:rPr>
              <a:t>種針頭的粗細只有目前針頭的</a:t>
            </a:r>
            <a:r>
              <a:rPr lang="en-US" altLang="zh-TW" sz="3200" dirty="0" smtClean="0">
                <a:solidFill>
                  <a:schemeClr val="tx1"/>
                </a:solidFill>
              </a:rPr>
              <a:t>1</a:t>
            </a:r>
            <a:r>
              <a:rPr lang="zh-TW" altLang="zh-TW" sz="3200" dirty="0" smtClean="0">
                <a:solidFill>
                  <a:schemeClr val="tx1"/>
                </a:solidFill>
              </a:rPr>
              <a:t>／</a:t>
            </a:r>
            <a:r>
              <a:rPr lang="en-US" altLang="zh-TW" sz="3200" dirty="0" smtClean="0">
                <a:solidFill>
                  <a:schemeClr val="tx1"/>
                </a:solidFill>
              </a:rPr>
              <a:t>10,</a:t>
            </a:r>
            <a:r>
              <a:rPr lang="zh-TW" altLang="zh-TW" sz="3200" dirty="0" smtClean="0">
                <a:solidFill>
                  <a:schemeClr val="tx1"/>
                </a:solidFill>
              </a:rPr>
              <a:t>因此</a:t>
            </a:r>
            <a:r>
              <a:rPr lang="zh-TW" altLang="zh-TW" sz="3200" dirty="0" smtClean="0">
                <a:solidFill>
                  <a:schemeClr val="tx1"/>
                </a:solidFill>
              </a:rPr>
              <a:t>其注射</a:t>
            </a:r>
            <a:r>
              <a:rPr lang="zh-TW" altLang="zh-TW" sz="3200" dirty="0" smtClean="0">
                <a:solidFill>
                  <a:schemeClr val="tx1"/>
                </a:solidFill>
              </a:rPr>
              <a:t>時刺到疼痛神經的概率就大為降低，</a:t>
            </a:r>
            <a:r>
              <a:rPr lang="zh-TW" altLang="zh-TW" sz="3200" dirty="0" smtClean="0">
                <a:solidFill>
                  <a:schemeClr val="tx1"/>
                </a:solidFill>
              </a:rPr>
              <a:t>極大地</a:t>
            </a:r>
            <a:r>
              <a:rPr lang="zh-TW" altLang="zh-TW" sz="3200" dirty="0" smtClean="0">
                <a:solidFill>
                  <a:schemeClr val="tx1"/>
                </a:solidFill>
              </a:rPr>
              <a:t>減輕了注射時的疼痛感。</a:t>
            </a:r>
          </a:p>
          <a:p>
            <a:pPr algn="l"/>
            <a:endParaRPr lang="zh-TW" altLang="zh-TW" sz="3200" dirty="0">
              <a:solidFill>
                <a:schemeClr val="tx1"/>
              </a:solidFill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09" y="11752412"/>
            <a:ext cx="5961072" cy="9028056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534" y="1255732"/>
            <a:ext cx="2343150" cy="195262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733" y="23336060"/>
            <a:ext cx="3345818" cy="307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black\Desktop\仿生\photo\1201061730230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552" y="20594513"/>
            <a:ext cx="3379390" cy="271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閃電 1"/>
          <p:cNvSpPr/>
          <p:nvPr/>
        </p:nvSpPr>
        <p:spPr>
          <a:xfrm>
            <a:off x="15589914" y="22821113"/>
            <a:ext cx="1656117" cy="168728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內容版面配置區 2"/>
          <p:cNvSpPr>
            <a:spLocks noGrp="1"/>
          </p:cNvSpPr>
          <p:nvPr>
            <p:ph type="subTitle" idx="1"/>
          </p:nvPr>
        </p:nvSpPr>
        <p:spPr>
          <a:xfrm>
            <a:off x="2231769" y="20942277"/>
            <a:ext cx="15121890" cy="5196851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b="1" dirty="0">
                <a:solidFill>
                  <a:schemeClr val="tx1"/>
                </a:solidFill>
                <a:latin typeface="+mn-ea"/>
              </a:rPr>
              <a:t>我的仿生概念</a:t>
            </a:r>
            <a:r>
              <a:rPr lang="en-US" altLang="zh-TW" sz="3200" b="1" dirty="0">
                <a:solidFill>
                  <a:schemeClr val="tx1"/>
                </a:solidFill>
                <a:latin typeface="+mn-ea"/>
              </a:rPr>
              <a:t>:</a:t>
            </a:r>
          </a:p>
          <a:p>
            <a:pPr marL="0" indent="0" algn="l">
              <a:buNone/>
            </a:pPr>
            <a:endParaRPr lang="en-US" altLang="zh-TW" sz="3200" b="1" dirty="0" smtClean="0">
              <a:solidFill>
                <a:schemeClr val="tx1"/>
              </a:solidFill>
              <a:latin typeface="+mn-ea"/>
            </a:endParaRPr>
          </a:p>
          <a:p>
            <a:pPr marL="0" indent="0" algn="l">
              <a:buNone/>
            </a:pPr>
            <a:r>
              <a:rPr lang="zh-TW" altLang="zh-TW" sz="3200" b="1" dirty="0" smtClean="0">
                <a:solidFill>
                  <a:schemeClr val="tx1"/>
                </a:solidFill>
              </a:rPr>
              <a:t>隨身</a:t>
            </a:r>
            <a:r>
              <a:rPr lang="zh-TW" altLang="zh-TW" sz="3200" b="1" dirty="0">
                <a:solidFill>
                  <a:schemeClr val="tx1"/>
                </a:solidFill>
              </a:rPr>
              <a:t>驅蚊裝置</a:t>
            </a:r>
            <a:endParaRPr lang="zh-TW" altLang="zh-TW" sz="32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           </a:t>
            </a:r>
            <a:r>
              <a:rPr lang="zh-TW" altLang="zh-TW" sz="3200" dirty="0">
                <a:solidFill>
                  <a:schemeClr val="tx1"/>
                </a:solidFill>
              </a:rPr>
              <a:t>融合以上念</a:t>
            </a:r>
            <a:r>
              <a:rPr lang="en-US" altLang="zh-TW" sz="3200" dirty="0">
                <a:solidFill>
                  <a:schemeClr val="tx1"/>
                </a:solidFill>
              </a:rPr>
              <a:t>,</a:t>
            </a:r>
            <a:r>
              <a:rPr lang="zh-TW" altLang="zh-TW" sz="3200" dirty="0">
                <a:solidFill>
                  <a:schemeClr val="tx1"/>
                </a:solidFill>
              </a:rPr>
              <a:t>搭配現在人手一機的風潮</a:t>
            </a:r>
            <a:r>
              <a:rPr lang="en-US" altLang="zh-TW" sz="3200" dirty="0">
                <a:solidFill>
                  <a:schemeClr val="tx1"/>
                </a:solidFill>
              </a:rPr>
              <a:t>,</a:t>
            </a:r>
            <a:r>
              <a:rPr lang="zh-TW" altLang="zh-TW" sz="3200" dirty="0">
                <a:solidFill>
                  <a:schemeClr val="tx1"/>
                </a:solidFill>
              </a:rPr>
              <a:t>我認為</a:t>
            </a:r>
            <a:r>
              <a:rPr lang="zh-TW" altLang="zh-TW" sz="3200" dirty="0" smtClean="0">
                <a:solidFill>
                  <a:schemeClr val="tx1"/>
                </a:solidFill>
              </a:rPr>
              <a:t>利</a:t>
            </a:r>
            <a:r>
              <a:rPr lang="en-US" altLang="zh-TW" sz="3200" dirty="0" smtClean="0">
                <a:solidFill>
                  <a:schemeClr val="tx1"/>
                </a:solidFill>
              </a:rPr>
              <a:t> </a:t>
            </a:r>
            <a:br>
              <a:rPr lang="en-US" altLang="zh-TW" sz="3200" dirty="0" smtClean="0">
                <a:solidFill>
                  <a:schemeClr val="tx1"/>
                </a:solidFill>
              </a:rPr>
            </a:br>
            <a:r>
              <a:rPr lang="en-US" altLang="zh-TW" sz="3200" dirty="0" smtClean="0">
                <a:solidFill>
                  <a:schemeClr val="tx1"/>
                </a:solidFill>
              </a:rPr>
              <a:t>          </a:t>
            </a:r>
            <a:r>
              <a:rPr lang="zh-TW" altLang="zh-TW" sz="3200" dirty="0" smtClean="0">
                <a:solidFill>
                  <a:schemeClr val="tx1"/>
                </a:solidFill>
              </a:rPr>
              <a:t>用</a:t>
            </a:r>
            <a:r>
              <a:rPr lang="zh-TW" altLang="zh-TW" sz="3200" dirty="0">
                <a:solidFill>
                  <a:schemeClr val="tx1"/>
                </a:solidFill>
              </a:rPr>
              <a:t>智慧型手機可以做到頻率變動的震動來驅蚊</a:t>
            </a:r>
          </a:p>
          <a:p>
            <a:pPr marL="0" indent="0" algn="l">
              <a:buNone/>
            </a:pPr>
            <a:r>
              <a:rPr lang="en-US" altLang="zh-TW" sz="3200" dirty="0">
                <a:solidFill>
                  <a:schemeClr val="tx1"/>
                </a:solidFill>
              </a:rPr>
              <a:t> </a:t>
            </a:r>
            <a:endParaRPr lang="en-US" altLang="zh-TW" sz="3200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en-US" altLang="zh-TW" sz="3200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zh-TW" altLang="zh-TW" sz="3200" dirty="0">
              <a:solidFill>
                <a:schemeClr val="tx1"/>
              </a:solidFill>
            </a:endParaRPr>
          </a:p>
          <a:p>
            <a:pPr marL="0" lvl="0" indent="0" algn="l">
              <a:buNone/>
            </a:pPr>
            <a:endParaRPr lang="zh-TW" altLang="zh-TW" sz="3200" dirty="0">
              <a:solidFill>
                <a:schemeClr val="tx1"/>
              </a:solidFill>
            </a:endParaRPr>
          </a:p>
        </p:txBody>
      </p:sp>
      <p:pic>
        <p:nvPicPr>
          <p:cNvPr id="1030" name="Picture 6" descr="C:\Users\black\Desktop\仿生\photo\mosquito-33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" y="26301095"/>
            <a:ext cx="22669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black\Desktop\仿生\photo\20090927184006192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434" y="25863466"/>
            <a:ext cx="38100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black\Desktop\仿生\photo\images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886" y="26406391"/>
            <a:ext cx="19812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內容版面配置區 2"/>
          <p:cNvSpPr txBox="1">
            <a:spLocks/>
          </p:cNvSpPr>
          <p:nvPr/>
        </p:nvSpPr>
        <p:spPr>
          <a:xfrm>
            <a:off x="9109162" y="29325077"/>
            <a:ext cx="11881455" cy="3168351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>
            <a:lvl1pPr marL="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10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430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9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0861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8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46291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1722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77152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92583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080135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2344400" indent="0" algn="ctr" defTabSz="3086100" rtl="0" eaLnBrk="1" latinLnBrk="0" hangingPunct="1">
              <a:spcBef>
                <a:spcPct val="20000"/>
              </a:spcBef>
              <a:buFont typeface="Arial" pitchFamily="34" charset="0"/>
              <a:buNone/>
              <a:defRPr sz="6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zh-TW" sz="3200" b="1" dirty="0" smtClean="0">
                <a:solidFill>
                  <a:schemeClr val="tx1"/>
                </a:solidFill>
              </a:rPr>
              <a:t>室內驅蚊裝置</a:t>
            </a:r>
            <a:endParaRPr lang="zh-TW" altLang="zh-TW" sz="32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sz="3200" dirty="0" smtClean="0">
                <a:solidFill>
                  <a:schemeClr val="tx1"/>
                </a:solidFill>
              </a:rPr>
              <a:t>           </a:t>
            </a:r>
            <a:r>
              <a:rPr lang="zh-TW" altLang="zh-TW" sz="3200" dirty="0" smtClean="0">
                <a:solidFill>
                  <a:schemeClr val="tx1"/>
                </a:solidFill>
              </a:rPr>
              <a:t>可以製造一種機器</a:t>
            </a:r>
            <a:r>
              <a:rPr lang="en-US" altLang="zh-TW" sz="3200" dirty="0" smtClean="0">
                <a:solidFill>
                  <a:schemeClr val="tx1"/>
                </a:solidFill>
              </a:rPr>
              <a:t>,</a:t>
            </a:r>
            <a:r>
              <a:rPr lang="zh-TW" altLang="zh-TW" sz="3200" dirty="0" smtClean="0">
                <a:solidFill>
                  <a:schemeClr val="tx1"/>
                </a:solidFill>
              </a:rPr>
              <a:t>搭配捕蚊燈</a:t>
            </a:r>
            <a:r>
              <a:rPr lang="en-US" altLang="zh-TW" sz="3200" dirty="0" smtClean="0">
                <a:solidFill>
                  <a:schemeClr val="tx1"/>
                </a:solidFill>
              </a:rPr>
              <a:t>+</a:t>
            </a:r>
            <a:r>
              <a:rPr lang="zh-TW" altLang="zh-TW" sz="3200" dirty="0" smtClean="0">
                <a:solidFill>
                  <a:schemeClr val="tx1"/>
                </a:solidFill>
              </a:rPr>
              <a:t>二氧化碳製造機</a:t>
            </a:r>
            <a:r>
              <a:rPr lang="en-US" altLang="zh-TW" sz="3200" dirty="0" smtClean="0">
                <a:solidFill>
                  <a:schemeClr val="tx1"/>
                </a:solidFill>
              </a:rPr>
              <a:t/>
            </a:r>
            <a:br>
              <a:rPr lang="en-US" altLang="zh-TW" sz="3200" dirty="0" smtClean="0">
                <a:solidFill>
                  <a:schemeClr val="tx1"/>
                </a:solidFill>
              </a:rPr>
            </a:br>
            <a:r>
              <a:rPr lang="en-US" altLang="zh-TW" sz="3200" dirty="0" smtClean="0">
                <a:solidFill>
                  <a:schemeClr val="tx1"/>
                </a:solidFill>
              </a:rPr>
              <a:t>          +</a:t>
            </a:r>
            <a:r>
              <a:rPr lang="zh-TW" altLang="zh-TW" sz="3200" dirty="0" smtClean="0">
                <a:solidFill>
                  <a:schemeClr val="tx1"/>
                </a:solidFill>
              </a:rPr>
              <a:t>溫度調節機來捕蚊</a:t>
            </a:r>
          </a:p>
          <a:p>
            <a:pPr algn="l"/>
            <a:endParaRPr lang="zh-TW" altLang="zh-TW" sz="3200" dirty="0">
              <a:solidFill>
                <a:schemeClr val="tx1"/>
              </a:solidFill>
            </a:endParaRPr>
          </a:p>
        </p:txBody>
      </p:sp>
      <p:sp>
        <p:nvSpPr>
          <p:cNvPr id="14" name="向右箭號 13"/>
          <p:cNvSpPr/>
          <p:nvPr/>
        </p:nvSpPr>
        <p:spPr>
          <a:xfrm>
            <a:off x="3398494" y="27162872"/>
            <a:ext cx="180020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加號 14"/>
          <p:cNvSpPr/>
          <p:nvPr/>
        </p:nvSpPr>
        <p:spPr>
          <a:xfrm>
            <a:off x="7531002" y="26914701"/>
            <a:ext cx="792088" cy="79208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17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夏日">
  <a:themeElements>
    <a:clrScheme name="夏日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夏日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夏日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TC101972873[[fn=夏日]]</Template>
  <TotalTime>44</TotalTime>
  <Words>196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夏日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black</dc:creator>
  <cp:lastModifiedBy>black</cp:lastModifiedBy>
  <cp:revision>12</cp:revision>
  <dcterms:created xsi:type="dcterms:W3CDTF">2012-05-06T15:34:02Z</dcterms:created>
  <dcterms:modified xsi:type="dcterms:W3CDTF">2012-06-17T18:48:24Z</dcterms:modified>
</cp:coreProperties>
</file>