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sldIdLst>
    <p:sldId id="256" r:id="rId2"/>
    <p:sldId id="257" r:id="rId3"/>
    <p:sldId id="270" r:id="rId4"/>
    <p:sldId id="258" r:id="rId5"/>
    <p:sldId id="259" r:id="rId6"/>
    <p:sldId id="260" r:id="rId7"/>
    <p:sldId id="261" r:id="rId8"/>
    <p:sldId id="262" r:id="rId9"/>
    <p:sldId id="263" r:id="rId10"/>
    <p:sldId id="265" r:id="rId11"/>
    <p:sldId id="266" r:id="rId12"/>
    <p:sldId id="267" r:id="rId13"/>
    <p:sldId id="264" r:id="rId14"/>
    <p:sldId id="268" r:id="rId15"/>
    <p:sldId id="269" r:id="rId16"/>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3237" autoAdjust="0"/>
  </p:normalViewPr>
  <p:slideViewPr>
    <p:cSldViewPr>
      <p:cViewPr>
        <p:scale>
          <a:sx n="80" d="100"/>
          <a:sy n="80" d="100"/>
        </p:scale>
        <p:origin x="-1806" y="-3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Ref idx="1001">
        <a:schemeClr val="bg2"/>
      </p:bgRef>
    </p:bg>
    <p:spTree>
      <p:nvGrpSpPr>
        <p:cNvPr id="1" name=""/>
        <p:cNvGrpSpPr/>
        <p:nvPr/>
      </p:nvGrpSpPr>
      <p:grpSpPr>
        <a:xfrm>
          <a:off x="0" y="0"/>
          <a:ext cx="0" cy="0"/>
          <a:chOff x="0" y="0"/>
          <a:chExt cx="0" cy="0"/>
        </a:xfrm>
      </p:grpSpPr>
      <p:sp>
        <p:nvSpPr>
          <p:cNvPr id="7" name="矩形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標題 7"/>
          <p:cNvSpPr>
            <a:spLocks noGrp="1"/>
          </p:cNvSpPr>
          <p:nvPr>
            <p:ph type="ctrTitle"/>
          </p:nvPr>
        </p:nvSpPr>
        <p:spPr>
          <a:xfrm>
            <a:off x="2362200" y="4038600"/>
            <a:ext cx="6477000" cy="1828800"/>
          </a:xfrm>
        </p:spPr>
        <p:txBody>
          <a:bodyPr anchor="b"/>
          <a:lstStyle>
            <a:lvl1pPr>
              <a:defRPr cap="all" baseline="0"/>
            </a:lvl1pPr>
          </a:lstStyle>
          <a:p>
            <a:r>
              <a:rPr kumimoji="0" lang="zh-TW" altLang="en-US" smtClean="0"/>
              <a:t>按一下以編輯母片標題樣式</a:t>
            </a:r>
            <a:endParaRPr kumimoji="0" lang="en-US"/>
          </a:p>
        </p:txBody>
      </p:sp>
      <p:sp>
        <p:nvSpPr>
          <p:cNvPr id="9" name="副標題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28" name="日期版面配置區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BBEAD13-0566-4C6C-97E7-55F17F24B09F}" type="datetimeFigureOut">
              <a:rPr lang="zh-TW" altLang="en-US" smtClean="0"/>
              <a:pPr/>
              <a:t>2012/2/21</a:t>
            </a:fld>
            <a:endParaRPr lang="zh-TW" altLang="en-US"/>
          </a:p>
        </p:txBody>
      </p:sp>
      <p:sp>
        <p:nvSpPr>
          <p:cNvPr id="17" name="頁尾版面配置區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zh-TW" altLang="en-US"/>
          </a:p>
        </p:txBody>
      </p:sp>
      <p:sp>
        <p:nvSpPr>
          <p:cNvPr id="29" name="投影片編號版面配置區 28"/>
          <p:cNvSpPr>
            <a:spLocks noGrp="1"/>
          </p:cNvSpPr>
          <p:nvPr>
            <p:ph type="sldNum" sz="quarter" idx="12"/>
          </p:nvPr>
        </p:nvSpPr>
        <p:spPr>
          <a:xfrm>
            <a:off x="8001000" y="228600"/>
            <a:ext cx="838200" cy="381000"/>
          </a:xfrm>
        </p:spPr>
        <p:txBody>
          <a:bodyPr/>
          <a:lstStyle>
            <a:lvl1pPr>
              <a:defRPr>
                <a:solidFill>
                  <a:schemeClr val="tx2"/>
                </a:solidFill>
              </a:defRPr>
            </a:lvl1pPr>
          </a:lstStyle>
          <a:p>
            <a:fld id="{73DA0BB7-265A-403C-9275-D587AB510EDC}" type="slidenum">
              <a:rPr lang="zh-TW" altLang="en-US" smtClean="0"/>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2012/2/21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bg>
      <p:bgRef idx="1001">
        <a:schemeClr val="bg1"/>
      </p:bgRef>
    </p:bg>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53200" y="609600"/>
            <a:ext cx="2057400" cy="5516563"/>
          </a:xfrm>
        </p:spPr>
        <p:txBody>
          <a:bodyPr vert="eaVer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457200" y="609600"/>
            <a:ext cx="5562600" cy="5516564"/>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a:xfrm>
            <a:off x="6553200" y="6248402"/>
            <a:ext cx="2209800" cy="365125"/>
          </a:xfrm>
        </p:spPr>
        <p:txBody>
          <a:bodyPr/>
          <a:lstStyle/>
          <a:p>
            <a:fld id="{5BBEAD13-0566-4C6C-97E7-55F17F24B09F}" type="datetimeFigureOut">
              <a:rPr lang="zh-TW" altLang="en-US" smtClean="0"/>
              <a:pPr/>
              <a:t>2012/2/21</a:t>
            </a:fld>
            <a:endParaRPr lang="zh-TW" altLang="en-US"/>
          </a:p>
        </p:txBody>
      </p:sp>
      <p:sp>
        <p:nvSpPr>
          <p:cNvPr id="5" name="頁尾版面配置區 4"/>
          <p:cNvSpPr>
            <a:spLocks noGrp="1"/>
          </p:cNvSpPr>
          <p:nvPr>
            <p:ph type="ftr" sz="quarter" idx="11"/>
          </p:nvPr>
        </p:nvSpPr>
        <p:spPr>
          <a:xfrm>
            <a:off x="457201" y="6248207"/>
            <a:ext cx="5573483" cy="365125"/>
          </a:xfrm>
        </p:spPr>
        <p:txBody>
          <a:bodyPr/>
          <a:lstStyle/>
          <a:p>
            <a:endParaRPr lang="zh-TW" altLang="en-US"/>
          </a:p>
        </p:txBody>
      </p:sp>
      <p:sp>
        <p:nvSpPr>
          <p:cNvPr id="7" name="矩形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矩形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矩形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投影片編號版面配置區 5"/>
          <p:cNvSpPr>
            <a:spLocks noGrp="1"/>
          </p:cNvSpPr>
          <p:nvPr>
            <p:ph type="sldNum" sz="quarter" idx="12"/>
          </p:nvPr>
        </p:nvSpPr>
        <p:spPr>
          <a:xfrm rot="5400000">
            <a:off x="5989638" y="144462"/>
            <a:ext cx="533400" cy="244476"/>
          </a:xfrm>
        </p:spPr>
        <p:txBody>
          <a:bodyPr/>
          <a:lstStyle/>
          <a:p>
            <a:fld id="{73DA0BB7-265A-403C-9275-D587AB510EDC}" type="slidenum">
              <a:rPr lang="zh-TW" altLang="en-US" smtClean="0"/>
              <a:pPr/>
              <a:t>‹#›</a:t>
            </a:fld>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612648" y="228600"/>
            <a:ext cx="8153400" cy="990600"/>
          </a:xfrm>
        </p:spPr>
        <p:txBody>
          <a:bodyPr/>
          <a:lstStyle/>
          <a:p>
            <a:r>
              <a:rPr kumimoji="0" lang="zh-TW" altLang="en-US" smtClean="0"/>
              <a:t>按一下以編輯母片標題樣式</a:t>
            </a:r>
            <a:endParaRPr kumimoji="0" 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2012/2/21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lvl1pPr>
              <a:defRPr>
                <a:solidFill>
                  <a:srgbClr val="FFFFFF"/>
                </a:solidFill>
              </a:defRPr>
            </a:lvl1pPr>
          </a:lstStyle>
          <a:p>
            <a:fld id="{73DA0BB7-265A-403C-9275-D587AB510EDC}" type="slidenum">
              <a:rPr lang="zh-TW" altLang="en-US" smtClean="0"/>
              <a:pPr/>
              <a:t>‹#›</a:t>
            </a:fld>
            <a:endParaRPr lang="zh-TW" altLang="en-US"/>
          </a:p>
        </p:txBody>
      </p:sp>
      <p:sp>
        <p:nvSpPr>
          <p:cNvPr id="8" name="內容版面配置區 7"/>
          <p:cNvSpPr>
            <a:spLocks noGrp="1"/>
          </p:cNvSpPr>
          <p:nvPr>
            <p:ph sz="quarter" idx="1"/>
          </p:nvPr>
        </p:nvSpPr>
        <p:spPr>
          <a:xfrm>
            <a:off x="612648" y="1600200"/>
            <a:ext cx="8153400" cy="44958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bg>
      <p:bgRef idx="1003">
        <a:schemeClr val="bg1"/>
      </p:bgRef>
    </p:bg>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7" name="矩形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標題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zh-TW" altLang="en-US" smtClean="0"/>
              <a:t>按一下以編輯母片標題樣式</a:t>
            </a:r>
            <a:endParaRPr kumimoji="0" lang="en-US"/>
          </a:p>
        </p:txBody>
      </p:sp>
      <p:sp>
        <p:nvSpPr>
          <p:cNvPr id="12" name="日期版面配置區 11"/>
          <p:cNvSpPr>
            <a:spLocks noGrp="1"/>
          </p:cNvSpPr>
          <p:nvPr>
            <p:ph type="dt" sz="half" idx="10"/>
          </p:nvPr>
        </p:nvSpPr>
        <p:spPr/>
        <p:txBody>
          <a:bodyPr/>
          <a:lstStyle/>
          <a:p>
            <a:fld id="{5BBEAD13-0566-4C6C-97E7-55F17F24B09F}" type="datetimeFigureOut">
              <a:rPr lang="zh-TW" altLang="en-US" smtClean="0"/>
              <a:pPr/>
              <a:t>2012/2/21</a:t>
            </a:fld>
            <a:endParaRPr lang="zh-TW" altLang="en-US"/>
          </a:p>
        </p:txBody>
      </p:sp>
      <p:sp>
        <p:nvSpPr>
          <p:cNvPr id="13" name="投影片編號版面配置區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3DA0BB7-265A-403C-9275-D587AB510EDC}" type="slidenum">
              <a:rPr lang="zh-TW" altLang="en-US" smtClean="0"/>
              <a:pPr/>
              <a:t>‹#›</a:t>
            </a:fld>
            <a:endParaRPr lang="zh-TW" altLang="en-US"/>
          </a:p>
        </p:txBody>
      </p:sp>
      <p:sp>
        <p:nvSpPr>
          <p:cNvPr id="14" name="頁尾版面配置區 13"/>
          <p:cNvSpPr>
            <a:spLocks noGrp="1"/>
          </p:cNvSpPr>
          <p:nvPr>
            <p:ph type="ftr" sz="quarter" idx="12"/>
          </p:nvPr>
        </p:nvSpPr>
        <p:spPr/>
        <p:txBody>
          <a:bodyPr/>
          <a:lstStyle/>
          <a:p>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9" name="內容版面配置區 8"/>
          <p:cNvSpPr>
            <a:spLocks noGrp="1"/>
          </p:cNvSpPr>
          <p:nvPr>
            <p:ph sz="quarter" idx="1"/>
          </p:nvPr>
        </p:nvSpPr>
        <p:spPr>
          <a:xfrm>
            <a:off x="609600" y="1589567"/>
            <a:ext cx="3886200" cy="45720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1" name="內容版面配置區 10"/>
          <p:cNvSpPr>
            <a:spLocks noGrp="1"/>
          </p:cNvSpPr>
          <p:nvPr>
            <p:ph sz="quarter" idx="2"/>
          </p:nvPr>
        </p:nvSpPr>
        <p:spPr>
          <a:xfrm>
            <a:off x="4844901" y="1589567"/>
            <a:ext cx="3886200" cy="45720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8" name="日期版面配置區 7"/>
          <p:cNvSpPr>
            <a:spLocks noGrp="1"/>
          </p:cNvSpPr>
          <p:nvPr>
            <p:ph type="dt" sz="half" idx="15"/>
          </p:nvPr>
        </p:nvSpPr>
        <p:spPr/>
        <p:txBody>
          <a:bodyPr rtlCol="0"/>
          <a:lstStyle/>
          <a:p>
            <a:fld id="{5BBEAD13-0566-4C6C-97E7-55F17F24B09F}" type="datetimeFigureOut">
              <a:rPr lang="zh-TW" altLang="en-US" smtClean="0"/>
              <a:pPr/>
              <a:t>2012/2/21</a:t>
            </a:fld>
            <a:endParaRPr lang="zh-TW" altLang="en-US"/>
          </a:p>
        </p:txBody>
      </p:sp>
      <p:sp>
        <p:nvSpPr>
          <p:cNvPr id="10" name="投影片編號版面配置區 9"/>
          <p:cNvSpPr>
            <a:spLocks noGrp="1"/>
          </p:cNvSpPr>
          <p:nvPr>
            <p:ph type="sldNum" sz="quarter" idx="16"/>
          </p:nvPr>
        </p:nvSpPr>
        <p:spPr/>
        <p:txBody>
          <a:bodyPr rtlCol="0"/>
          <a:lstStyle/>
          <a:p>
            <a:fld id="{73DA0BB7-265A-403C-9275-D587AB510EDC}" type="slidenum">
              <a:rPr lang="zh-TW" altLang="en-US" smtClean="0"/>
              <a:pPr/>
              <a:t>‹#›</a:t>
            </a:fld>
            <a:endParaRPr lang="zh-TW" altLang="en-US"/>
          </a:p>
        </p:txBody>
      </p:sp>
      <p:sp>
        <p:nvSpPr>
          <p:cNvPr id="12" name="頁尾版面配置區 11"/>
          <p:cNvSpPr>
            <a:spLocks noGrp="1"/>
          </p:cNvSpPr>
          <p:nvPr>
            <p:ph type="ftr" sz="quarter" idx="17"/>
          </p:nvPr>
        </p:nvSpPr>
        <p:spPr/>
        <p:txBody>
          <a:bodyPr rtlCol="0"/>
          <a:lstStyle/>
          <a:p>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533400" y="273050"/>
            <a:ext cx="8153400" cy="869950"/>
          </a:xfrm>
        </p:spPr>
        <p:txBody>
          <a:bodyPr anchor="ctr"/>
          <a:lstStyle>
            <a:lvl1pPr>
              <a:defRPr/>
            </a:lvl1pPr>
          </a:lstStyle>
          <a:p>
            <a:r>
              <a:rPr kumimoji="0" lang="zh-TW" altLang="en-US" smtClean="0"/>
              <a:t>按一下以編輯母片標題樣式</a:t>
            </a:r>
            <a:endParaRPr kumimoji="0" lang="en-US"/>
          </a:p>
        </p:txBody>
      </p:sp>
      <p:sp>
        <p:nvSpPr>
          <p:cNvPr id="11" name="內容版面配置區 10"/>
          <p:cNvSpPr>
            <a:spLocks noGrp="1"/>
          </p:cNvSpPr>
          <p:nvPr>
            <p:ph sz="quarter" idx="2"/>
          </p:nvPr>
        </p:nvSpPr>
        <p:spPr>
          <a:xfrm>
            <a:off x="609600" y="2438400"/>
            <a:ext cx="3886200" cy="35814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3" name="內容版面配置區 12"/>
          <p:cNvSpPr>
            <a:spLocks noGrp="1"/>
          </p:cNvSpPr>
          <p:nvPr>
            <p:ph sz="quarter" idx="4"/>
          </p:nvPr>
        </p:nvSpPr>
        <p:spPr>
          <a:xfrm>
            <a:off x="4800600" y="2438400"/>
            <a:ext cx="3886200" cy="35814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0" name="日期版面配置區 9"/>
          <p:cNvSpPr>
            <a:spLocks noGrp="1"/>
          </p:cNvSpPr>
          <p:nvPr>
            <p:ph type="dt" sz="half" idx="15"/>
          </p:nvPr>
        </p:nvSpPr>
        <p:spPr/>
        <p:txBody>
          <a:bodyPr rtlCol="0"/>
          <a:lstStyle/>
          <a:p>
            <a:fld id="{5BBEAD13-0566-4C6C-97E7-55F17F24B09F}" type="datetimeFigureOut">
              <a:rPr lang="zh-TW" altLang="en-US" smtClean="0"/>
              <a:pPr/>
              <a:t>2012/2/21</a:t>
            </a:fld>
            <a:endParaRPr lang="zh-TW" altLang="en-US"/>
          </a:p>
        </p:txBody>
      </p:sp>
      <p:sp>
        <p:nvSpPr>
          <p:cNvPr id="12" name="投影片編號版面配置區 11"/>
          <p:cNvSpPr>
            <a:spLocks noGrp="1"/>
          </p:cNvSpPr>
          <p:nvPr>
            <p:ph type="sldNum" sz="quarter" idx="16"/>
          </p:nvPr>
        </p:nvSpPr>
        <p:spPr/>
        <p:txBody>
          <a:bodyPr rtlCol="0"/>
          <a:lstStyle/>
          <a:p>
            <a:fld id="{73DA0BB7-265A-403C-9275-D587AB510EDC}" type="slidenum">
              <a:rPr lang="zh-TW" altLang="en-US" smtClean="0"/>
              <a:pPr/>
              <a:t>‹#›</a:t>
            </a:fld>
            <a:endParaRPr lang="zh-TW" altLang="en-US"/>
          </a:p>
        </p:txBody>
      </p:sp>
      <p:sp>
        <p:nvSpPr>
          <p:cNvPr id="14" name="頁尾版面配置區 13"/>
          <p:cNvSpPr>
            <a:spLocks noGrp="1"/>
          </p:cNvSpPr>
          <p:nvPr>
            <p:ph type="ftr" sz="quarter" idx="17"/>
          </p:nvPr>
        </p:nvSpPr>
        <p:spPr/>
        <p:txBody>
          <a:bodyPr rtlCol="0"/>
          <a:lstStyle/>
          <a:p>
            <a:endParaRPr lang="zh-TW" altLang="en-US"/>
          </a:p>
        </p:txBody>
      </p:sp>
      <p:sp>
        <p:nvSpPr>
          <p:cNvPr id="16" name="文字版面配置區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zh-TW" altLang="en-US" smtClean="0"/>
              <a:t>按一下以編輯母片文字樣式</a:t>
            </a:r>
          </a:p>
        </p:txBody>
      </p:sp>
      <p:sp>
        <p:nvSpPr>
          <p:cNvPr id="15" name="文字版面配置區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zh-TW" altLang="en-US" smtClean="0"/>
              <a:t>按一下以編輯母片文字樣式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日期版面配置區 2"/>
          <p:cNvSpPr>
            <a:spLocks noGrp="1"/>
          </p:cNvSpPr>
          <p:nvPr>
            <p:ph type="dt" sz="half" idx="10"/>
          </p:nvPr>
        </p:nvSpPr>
        <p:spPr/>
        <p:txBody>
          <a:bodyPr/>
          <a:lstStyle/>
          <a:p>
            <a:fld id="{5BBEAD13-0566-4C6C-97E7-55F17F24B09F}" type="datetimeFigureOut">
              <a:rPr lang="zh-TW" altLang="en-US" smtClean="0"/>
              <a:pPr/>
              <a:t>2012/2/21</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lvl1pPr>
              <a:defRPr>
                <a:solidFill>
                  <a:srgbClr val="FFFFFF"/>
                </a:solidFill>
              </a:defRPr>
            </a:lvl1pPr>
          </a:lstStyle>
          <a:p>
            <a:fld id="{73DA0BB7-265A-403C-9275-D587AB510EDC}"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BBEAD13-0566-4C6C-97E7-55F17F24B09F}" type="datetimeFigureOut">
              <a:rPr lang="zh-TW" altLang="en-US" smtClean="0"/>
              <a:pPr/>
              <a:t>2012/2/21</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a:xfrm>
            <a:off x="0" y="6248400"/>
            <a:ext cx="533400" cy="381000"/>
          </a:xfrm>
        </p:spPr>
        <p:txBody>
          <a:bodyPr/>
          <a:lstStyle>
            <a:lvl1pPr>
              <a:defRPr>
                <a:solidFill>
                  <a:schemeClr val="tx2"/>
                </a:solidFill>
              </a:defRPr>
            </a:lvl1pPr>
          </a:lstStyle>
          <a:p>
            <a:fld id="{73DA0BB7-265A-403C-9275-D587AB510EDC}"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0" y="273050"/>
            <a:ext cx="8077200" cy="869950"/>
          </a:xfrm>
        </p:spPr>
        <p:txBody>
          <a:bodyPr anchor="ctr"/>
          <a:lstStyle>
            <a:lvl1pPr algn="l">
              <a:buNone/>
              <a:defRPr sz="4400" b="0"/>
            </a:lvl1pPr>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2012/2/21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lvl1pPr>
              <a:defRPr>
                <a:solidFill>
                  <a:srgbClr val="FFFFFF"/>
                </a:solidFill>
              </a:defRPr>
            </a:lvl1pPr>
          </a:lstStyle>
          <a:p>
            <a:fld id="{73DA0BB7-265A-403C-9275-D587AB510EDC}" type="slidenum">
              <a:rPr lang="zh-TW" altLang="en-US" smtClean="0"/>
              <a:pPr/>
              <a:t>‹#›</a:t>
            </a:fld>
            <a:endParaRPr lang="zh-TW" altLang="en-US"/>
          </a:p>
        </p:txBody>
      </p:sp>
      <p:sp>
        <p:nvSpPr>
          <p:cNvPr id="3" name="文字版面配置區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zh-TW" altLang="en-US" smtClean="0"/>
              <a:t>按一下以編輯母片文字樣式</a:t>
            </a:r>
          </a:p>
        </p:txBody>
      </p:sp>
      <p:sp>
        <p:nvSpPr>
          <p:cNvPr id="9" name="內容版面配置區 8"/>
          <p:cNvSpPr>
            <a:spLocks noGrp="1"/>
          </p:cNvSpPr>
          <p:nvPr>
            <p:ph sz="quarter" idx="1"/>
          </p:nvPr>
        </p:nvSpPr>
        <p:spPr>
          <a:xfrm>
            <a:off x="2362200" y="1752600"/>
            <a:ext cx="6400800" cy="4419600"/>
          </a:xfrm>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bg>
      <p:bgRef idx="1003">
        <a:schemeClr val="bg2"/>
      </p:bgRef>
    </p:bg>
    <p:spTree>
      <p:nvGrpSpPr>
        <p:cNvPr id="1" name=""/>
        <p:cNvGrpSpPr/>
        <p:nvPr/>
      </p:nvGrpSpPr>
      <p:grpSpPr>
        <a:xfrm>
          <a:off x="0" y="0"/>
          <a:ext cx="0" cy="0"/>
          <a:chOff x="0" y="0"/>
          <a:chExt cx="0" cy="0"/>
        </a:xfrm>
      </p:grpSpPr>
      <p:sp>
        <p:nvSpPr>
          <p:cNvPr id="4" name="文字版面配置區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zh-TW" altLang="en-US" smtClean="0"/>
              <a:t>按一下以編輯母片文字樣式</a:t>
            </a:r>
          </a:p>
        </p:txBody>
      </p:sp>
      <p:sp>
        <p:nvSpPr>
          <p:cNvPr id="8" name="矩形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標題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zh-TW" altLang="en-US" smtClean="0"/>
              <a:t>按一下以編輯母片標題樣式</a:t>
            </a:r>
            <a:endParaRPr kumimoji="0" lang="en-US"/>
          </a:p>
        </p:txBody>
      </p:sp>
      <p:sp>
        <p:nvSpPr>
          <p:cNvPr id="11" name="矩形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日期版面配置區 11"/>
          <p:cNvSpPr>
            <a:spLocks noGrp="1"/>
          </p:cNvSpPr>
          <p:nvPr>
            <p:ph type="dt" sz="half" idx="10"/>
          </p:nvPr>
        </p:nvSpPr>
        <p:spPr>
          <a:xfrm>
            <a:off x="6248400" y="6248400"/>
            <a:ext cx="2667000" cy="365125"/>
          </a:xfrm>
        </p:spPr>
        <p:txBody>
          <a:bodyPr rtlCol="0"/>
          <a:lstStyle/>
          <a:p>
            <a:fld id="{5BBEAD13-0566-4C6C-97E7-55F17F24B09F}" type="datetimeFigureOut">
              <a:rPr lang="zh-TW" altLang="en-US" smtClean="0"/>
              <a:pPr/>
              <a:t>2012/2/21</a:t>
            </a:fld>
            <a:endParaRPr lang="zh-TW" altLang="en-US"/>
          </a:p>
        </p:txBody>
      </p:sp>
      <p:sp>
        <p:nvSpPr>
          <p:cNvPr id="13" name="投影片編號版面配置區 12"/>
          <p:cNvSpPr>
            <a:spLocks noGrp="1"/>
          </p:cNvSpPr>
          <p:nvPr>
            <p:ph type="sldNum" sz="quarter" idx="11"/>
          </p:nvPr>
        </p:nvSpPr>
        <p:spPr>
          <a:xfrm>
            <a:off x="0" y="4667249"/>
            <a:ext cx="1447800" cy="663578"/>
          </a:xfrm>
        </p:spPr>
        <p:txBody>
          <a:bodyPr rtlCol="0"/>
          <a:lstStyle>
            <a:lvl1pPr>
              <a:defRPr sz="2800"/>
            </a:lvl1pPr>
          </a:lstStyle>
          <a:p>
            <a:fld id="{73DA0BB7-265A-403C-9275-D587AB510EDC}" type="slidenum">
              <a:rPr lang="zh-TW" altLang="en-US" smtClean="0"/>
              <a:pPr/>
              <a:t>‹#›</a:t>
            </a:fld>
            <a:endParaRPr lang="zh-TW" altLang="en-US"/>
          </a:p>
        </p:txBody>
      </p:sp>
      <p:sp>
        <p:nvSpPr>
          <p:cNvPr id="14" name="頁尾版面配置區 13"/>
          <p:cNvSpPr>
            <a:spLocks noGrp="1"/>
          </p:cNvSpPr>
          <p:nvPr>
            <p:ph type="ftr" sz="quarter" idx="12"/>
          </p:nvPr>
        </p:nvSpPr>
        <p:spPr>
          <a:xfrm>
            <a:off x="1600200" y="6248206"/>
            <a:ext cx="4572000" cy="365125"/>
          </a:xfrm>
        </p:spPr>
        <p:txBody>
          <a:bodyPr rtlCol="0"/>
          <a:lstStyle/>
          <a:p>
            <a:endParaRPr lang="zh-TW" altLang="en-US"/>
          </a:p>
        </p:txBody>
      </p:sp>
      <p:sp>
        <p:nvSpPr>
          <p:cNvPr id="3" name="圖片版面配置區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zh-TW" altLang="en-US" smtClean="0"/>
              <a:t>按一下圖示以新增圖片</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標題版面配置區 21"/>
          <p:cNvSpPr>
            <a:spLocks noGrp="1"/>
          </p:cNvSpPr>
          <p:nvPr>
            <p:ph type="title"/>
          </p:nvPr>
        </p:nvSpPr>
        <p:spPr>
          <a:xfrm>
            <a:off x="609600" y="228600"/>
            <a:ext cx="8153400" cy="990600"/>
          </a:xfrm>
          <a:prstGeom prst="rect">
            <a:avLst/>
          </a:prstGeom>
        </p:spPr>
        <p:txBody>
          <a:bodyPr vert="horz" anchor="ctr">
            <a:normAutofit/>
          </a:bodyPr>
          <a:lstStyle/>
          <a:p>
            <a:r>
              <a:rPr kumimoji="0" lang="zh-TW" altLang="en-US" smtClean="0"/>
              <a:t>按一下以編輯母片標題樣式</a:t>
            </a:r>
            <a:endParaRPr kumimoji="0" lang="en-US"/>
          </a:p>
        </p:txBody>
      </p:sp>
      <p:sp>
        <p:nvSpPr>
          <p:cNvPr id="13" name="文字版面配置區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14" name="日期版面配置區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BBEAD13-0566-4C6C-97E7-55F17F24B09F}" type="datetimeFigureOut">
              <a:rPr lang="zh-TW" altLang="en-US" smtClean="0"/>
              <a:pPr/>
              <a:t>2012/2/21</a:t>
            </a:fld>
            <a:endParaRPr lang="zh-TW" altLang="en-US"/>
          </a:p>
        </p:txBody>
      </p:sp>
      <p:sp>
        <p:nvSpPr>
          <p:cNvPr id="3" name="頁尾版面配置區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zh-TW" altLang="en-US"/>
          </a:p>
        </p:txBody>
      </p:sp>
      <p:sp>
        <p:nvSpPr>
          <p:cNvPr id="7" name="矩形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投影片編號版面配置區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3DA0BB7-265A-403C-9275-D587AB510EDC}"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moodle.ncku.edu.tw/"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asknature.or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wlli@mail.ncku.edu.tw"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714480" y="1071546"/>
            <a:ext cx="6477000" cy="1828800"/>
          </a:xfrm>
        </p:spPr>
        <p:txBody>
          <a:bodyPr/>
          <a:lstStyle/>
          <a:p>
            <a:r>
              <a:rPr lang="zh-TW" altLang="en-US" sz="5400" b="1" dirty="0">
                <a:solidFill>
                  <a:schemeClr val="tx1">
                    <a:lumMod val="95000"/>
                  </a:schemeClr>
                </a:solidFill>
                <a:effectLst>
                  <a:outerShdw blurRad="38100" dist="38100" dir="2700000" algn="tl">
                    <a:srgbClr val="000000">
                      <a:alpha val="43137"/>
                    </a:srgbClr>
                  </a:outerShdw>
                </a:effectLst>
                <a:latin typeface="微軟正黑體" pitchFamily="34" charset="-120"/>
                <a:ea typeface="微軟正黑體" pitchFamily="34" charset="-120"/>
              </a:rPr>
              <a:t>仿生科技</a:t>
            </a:r>
            <a:r>
              <a:rPr lang="zh-TW" altLang="en-US" sz="5400" b="1" dirty="0" smtClean="0">
                <a:solidFill>
                  <a:schemeClr val="tx1">
                    <a:lumMod val="95000"/>
                  </a:schemeClr>
                </a:solidFill>
                <a:effectLst>
                  <a:outerShdw blurRad="38100" dist="38100" dir="2700000" algn="tl">
                    <a:srgbClr val="000000">
                      <a:alpha val="43137"/>
                    </a:srgbClr>
                  </a:outerShdw>
                </a:effectLst>
                <a:latin typeface="微軟正黑體" pitchFamily="34" charset="-120"/>
                <a:ea typeface="微軟正黑體" pitchFamily="34" charset="-120"/>
              </a:rPr>
              <a:t>概論 </a:t>
            </a:r>
            <a:r>
              <a:rPr lang="en-US" altLang="zh-TW" b="1" dirty="0" smtClean="0">
                <a:solidFill>
                  <a:schemeClr val="tx1">
                    <a:lumMod val="95000"/>
                  </a:schemeClr>
                </a:solidFill>
                <a:effectLst>
                  <a:outerShdw blurRad="38100" dist="38100" dir="2700000" algn="tl">
                    <a:srgbClr val="000000">
                      <a:alpha val="43137"/>
                    </a:srgbClr>
                  </a:outerShdw>
                </a:effectLst>
                <a:latin typeface="微軟正黑體" pitchFamily="34" charset="-120"/>
                <a:ea typeface="微軟正黑體" pitchFamily="34" charset="-120"/>
              </a:rPr>
              <a:t>2012</a:t>
            </a:r>
            <a:endParaRPr lang="zh-TW" altLang="en-US" b="1" dirty="0">
              <a:solidFill>
                <a:schemeClr val="tx1">
                  <a:lumMod val="95000"/>
                </a:schemeClr>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3" name="副標題 2"/>
          <p:cNvSpPr>
            <a:spLocks noGrp="1"/>
          </p:cNvSpPr>
          <p:nvPr>
            <p:ph type="subTitle" idx="1"/>
          </p:nvPr>
        </p:nvSpPr>
        <p:spPr/>
        <p:txBody>
          <a:bodyPr/>
          <a:lstStyle/>
          <a:p>
            <a:endParaRPr lang="zh-TW" altLang="en-US"/>
          </a:p>
        </p:txBody>
      </p:sp>
    </p:spTree>
    <p:extLst>
      <p:ext uri="{BB962C8B-B14F-4D97-AF65-F5344CB8AC3E}">
        <p14:creationId xmlns:p14="http://schemas.microsoft.com/office/powerpoint/2010/main" val="27888612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sz="quarter" idx="1"/>
          </p:nvPr>
        </p:nvSpPr>
        <p:spPr/>
        <p:txBody>
          <a:bodyPr>
            <a:normAutofit/>
          </a:bodyPr>
          <a:lstStyle/>
          <a:p>
            <a:pPr>
              <a:buNone/>
            </a:pPr>
            <a:r>
              <a:rPr lang="zh-TW" altLang="en-US" sz="4000" b="1" dirty="0" smtClean="0">
                <a:solidFill>
                  <a:srgbClr val="002060"/>
                </a:solidFill>
              </a:rPr>
              <a:t>作業</a:t>
            </a:r>
            <a:r>
              <a:rPr lang="zh-TW" altLang="zh-TW" sz="4000" b="1" dirty="0" smtClean="0">
                <a:solidFill>
                  <a:srgbClr val="002060"/>
                </a:solidFill>
              </a:rPr>
              <a:t>工具</a:t>
            </a:r>
            <a:endParaRPr lang="zh-TW" altLang="zh-TW" sz="4000" b="1" dirty="0">
              <a:solidFill>
                <a:srgbClr val="002060"/>
              </a:solidFill>
            </a:endParaRPr>
          </a:p>
          <a:p>
            <a:pPr marL="0" lvl="0" indent="0">
              <a:buNone/>
            </a:pPr>
            <a:r>
              <a:rPr lang="en-US" altLang="zh-TW" dirty="0" smtClean="0"/>
              <a:t>1.Moodle</a:t>
            </a:r>
            <a:r>
              <a:rPr lang="en-US" altLang="zh-TW" sz="2400" dirty="0" smtClean="0">
                <a:solidFill>
                  <a:srgbClr val="C00000"/>
                </a:solidFill>
              </a:rPr>
              <a:t>   </a:t>
            </a:r>
            <a:r>
              <a:rPr lang="zh-CN" altLang="en-US" sz="2400" dirty="0" smtClean="0">
                <a:solidFill>
                  <a:srgbClr val="C00000"/>
                </a:solidFill>
              </a:rPr>
              <a:t>（</a:t>
            </a:r>
            <a:r>
              <a:rPr lang="en-US" sz="2400" dirty="0" smtClean="0">
                <a:hlinkClick r:id="rId2"/>
              </a:rPr>
              <a:t>http://moodle.ncku.edu.tw/</a:t>
            </a:r>
            <a:r>
              <a:rPr lang="zh-CN" altLang="en-US" sz="2400" dirty="0" smtClean="0">
                <a:solidFill>
                  <a:srgbClr val="C00000"/>
                </a:solidFill>
              </a:rPr>
              <a:t>）</a:t>
            </a:r>
            <a:endParaRPr lang="en-US" altLang="zh-TW" sz="2400" dirty="0" smtClean="0">
              <a:solidFill>
                <a:srgbClr val="C00000"/>
              </a:solidFill>
            </a:endParaRPr>
          </a:p>
          <a:p>
            <a:pPr marL="0" lvl="0" indent="0">
              <a:buNone/>
            </a:pPr>
            <a:r>
              <a:rPr lang="en-US" altLang="zh-TW" dirty="0" smtClean="0"/>
              <a:t>2</a:t>
            </a:r>
            <a:r>
              <a:rPr lang="en-US" altLang="zh-TW" dirty="0"/>
              <a:t>.</a:t>
            </a:r>
            <a:r>
              <a:rPr lang="zh-TW" altLang="zh-TW" dirty="0"/>
              <a:t>電子書製作</a:t>
            </a:r>
            <a:r>
              <a:rPr lang="zh-TW" altLang="zh-TW" dirty="0" smtClean="0"/>
              <a:t>軟體</a:t>
            </a:r>
            <a:endParaRPr lang="en-US" altLang="zh-TW" dirty="0" smtClean="0"/>
          </a:p>
          <a:p>
            <a:pPr marL="0" lvl="0" indent="0">
              <a:buNone/>
            </a:pPr>
            <a:endParaRPr lang="zh-TW" altLang="zh-TW" b="1" dirty="0"/>
          </a:p>
          <a:p>
            <a:endParaRPr lang="zh-TW" altLang="en-US" dirty="0"/>
          </a:p>
        </p:txBody>
      </p:sp>
    </p:spTree>
    <p:extLst>
      <p:ext uri="{BB962C8B-B14F-4D97-AF65-F5344CB8AC3E}">
        <p14:creationId xmlns:p14="http://schemas.microsoft.com/office/powerpoint/2010/main" val="28774568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課程安排</a:t>
            </a:r>
            <a:endParaRPr lang="zh-TW" altLang="en-US" dirty="0"/>
          </a:p>
        </p:txBody>
      </p:sp>
      <p:sp>
        <p:nvSpPr>
          <p:cNvPr id="3" name="內容版面配置區 2"/>
          <p:cNvSpPr>
            <a:spLocks noGrp="1"/>
          </p:cNvSpPr>
          <p:nvPr>
            <p:ph sz="quarter" idx="1"/>
          </p:nvPr>
        </p:nvSpPr>
        <p:spPr/>
        <p:txBody>
          <a:bodyPr>
            <a:normAutofit fontScale="85000" lnSpcReduction="10000"/>
          </a:bodyPr>
          <a:lstStyle/>
          <a:p>
            <a:r>
              <a:rPr lang="zh-TW" altLang="zh-TW" dirty="0" smtClean="0"/>
              <a:t>導論</a:t>
            </a:r>
            <a:r>
              <a:rPr lang="zh-TW" altLang="zh-TW" dirty="0"/>
              <a:t>：壁虎、蜘蛛絲、海老鼠、海綿、魔鬼氈、光子晶體、摺紙術</a:t>
            </a:r>
            <a:endParaRPr lang="zh-TW" altLang="zh-TW" b="1" dirty="0"/>
          </a:p>
          <a:p>
            <a:r>
              <a:rPr lang="zh-TW" altLang="zh-TW" dirty="0"/>
              <a:t>相異的兩個世界</a:t>
            </a:r>
            <a:r>
              <a:rPr lang="en-US" altLang="zh-TW" dirty="0"/>
              <a:t>  </a:t>
            </a:r>
            <a:endParaRPr lang="en-US" altLang="zh-TW" dirty="0" smtClean="0"/>
          </a:p>
          <a:p>
            <a:r>
              <a:rPr lang="zh-TW" altLang="zh-TW" dirty="0" smtClean="0"/>
              <a:t>設計</a:t>
            </a:r>
            <a:r>
              <a:rPr lang="zh-TW" altLang="zh-TW" dirty="0"/>
              <a:t>的兩派</a:t>
            </a:r>
            <a:r>
              <a:rPr lang="en-US" altLang="zh-TW" dirty="0"/>
              <a:t>  </a:t>
            </a:r>
            <a:endParaRPr lang="en-US" altLang="zh-TW" dirty="0" smtClean="0"/>
          </a:p>
          <a:p>
            <a:r>
              <a:rPr lang="zh-TW" altLang="zh-TW" dirty="0" smtClean="0"/>
              <a:t>大小</a:t>
            </a:r>
            <a:r>
              <a:rPr lang="zh-TW" altLang="zh-TW" dirty="0"/>
              <a:t>攸關</a:t>
            </a:r>
            <a:r>
              <a:rPr lang="en-US" altLang="zh-TW" dirty="0"/>
              <a:t>  </a:t>
            </a:r>
            <a:endParaRPr lang="en-US" altLang="zh-TW" dirty="0" smtClean="0"/>
          </a:p>
          <a:p>
            <a:r>
              <a:rPr lang="zh-TW" altLang="zh-TW" dirty="0" smtClean="0"/>
              <a:t>表面</a:t>
            </a:r>
            <a:r>
              <a:rPr lang="zh-TW" altLang="zh-TW" dirty="0"/>
              <a:t>、角和角落</a:t>
            </a:r>
            <a:r>
              <a:rPr lang="en-US" altLang="zh-TW" dirty="0"/>
              <a:t>  </a:t>
            </a:r>
            <a:endParaRPr lang="en-US" altLang="zh-TW" dirty="0" smtClean="0"/>
          </a:p>
          <a:p>
            <a:r>
              <a:rPr lang="zh-TW" altLang="zh-TW" dirty="0" smtClean="0"/>
              <a:t>軟和</a:t>
            </a:r>
            <a:r>
              <a:rPr lang="zh-TW" altLang="zh-TW" dirty="0"/>
              <a:t>硬</a:t>
            </a:r>
            <a:r>
              <a:rPr lang="en-US" altLang="zh-TW" dirty="0"/>
              <a:t>  </a:t>
            </a:r>
            <a:endParaRPr lang="en-US" altLang="zh-TW" dirty="0" smtClean="0"/>
          </a:p>
          <a:p>
            <a:r>
              <a:rPr lang="zh-TW" altLang="zh-TW" dirty="0" smtClean="0"/>
              <a:t>導致</a:t>
            </a:r>
            <a:r>
              <a:rPr lang="zh-TW" altLang="zh-TW" dirty="0"/>
              <a:t>剛性的兩種途徑</a:t>
            </a:r>
            <a:r>
              <a:rPr lang="en-US" altLang="zh-TW" dirty="0"/>
              <a:t>  </a:t>
            </a:r>
            <a:endParaRPr lang="en-US" altLang="zh-TW" dirty="0" smtClean="0"/>
          </a:p>
          <a:p>
            <a:r>
              <a:rPr lang="zh-TW" altLang="zh-TW" dirty="0" smtClean="0"/>
              <a:t>拉</a:t>
            </a:r>
            <a:r>
              <a:rPr lang="zh-TW" altLang="zh-TW" dirty="0"/>
              <a:t>與推</a:t>
            </a:r>
            <a:r>
              <a:rPr lang="en-US" altLang="zh-TW" dirty="0"/>
              <a:t>  </a:t>
            </a:r>
            <a:endParaRPr lang="en-US" altLang="zh-TW" dirty="0" smtClean="0"/>
          </a:p>
        </p:txBody>
      </p:sp>
      <p:sp>
        <p:nvSpPr>
          <p:cNvPr id="4" name="內容版面配置區 3"/>
          <p:cNvSpPr>
            <a:spLocks noGrp="1"/>
          </p:cNvSpPr>
          <p:nvPr>
            <p:ph sz="quarter" idx="2"/>
          </p:nvPr>
        </p:nvSpPr>
        <p:spPr>
          <a:xfrm>
            <a:off x="4788024" y="2741695"/>
            <a:ext cx="3886200" cy="3063569"/>
          </a:xfrm>
        </p:spPr>
        <p:txBody>
          <a:bodyPr>
            <a:normAutofit fontScale="85000" lnSpcReduction="10000"/>
          </a:bodyPr>
          <a:lstStyle/>
          <a:p>
            <a:r>
              <a:rPr lang="zh-TW" altLang="zh-TW" dirty="0"/>
              <a:t>機械世界的引擎  </a:t>
            </a:r>
            <a:endParaRPr lang="en-US" altLang="zh-TW" dirty="0"/>
          </a:p>
          <a:p>
            <a:r>
              <a:rPr lang="zh-TW" altLang="zh-TW" dirty="0"/>
              <a:t>讓引擎產生功用</a:t>
            </a:r>
            <a:r>
              <a:rPr lang="en-US" altLang="zh-TW" dirty="0"/>
              <a:t>  </a:t>
            </a:r>
          </a:p>
          <a:p>
            <a:r>
              <a:rPr lang="zh-TW" altLang="zh-TW" dirty="0"/>
              <a:t>幫浦、噴射機和船舶</a:t>
            </a:r>
            <a:r>
              <a:rPr lang="en-US" altLang="zh-TW" dirty="0"/>
              <a:t>  </a:t>
            </a:r>
          </a:p>
          <a:p>
            <a:r>
              <a:rPr lang="zh-TW" altLang="zh-TW" dirty="0"/>
              <a:t>提出一些假設性的例子</a:t>
            </a:r>
            <a:r>
              <a:rPr lang="en-US" altLang="zh-TW" dirty="0"/>
              <a:t>  </a:t>
            </a:r>
          </a:p>
          <a:p>
            <a:r>
              <a:rPr lang="zh-TW" altLang="zh-TW" dirty="0"/>
              <a:t>抄襲回顧史</a:t>
            </a:r>
            <a:r>
              <a:rPr lang="en-US" altLang="zh-TW" dirty="0"/>
              <a:t>  </a:t>
            </a:r>
          </a:p>
          <a:p>
            <a:r>
              <a:rPr lang="zh-TW" altLang="zh-TW" dirty="0"/>
              <a:t>抄襲、現在與未來</a:t>
            </a:r>
            <a:r>
              <a:rPr lang="en-US" altLang="zh-TW" dirty="0"/>
              <a:t>  </a:t>
            </a:r>
          </a:p>
          <a:p>
            <a:r>
              <a:rPr lang="zh-TW" altLang="zh-TW" dirty="0"/>
              <a:t>對比、趨同和因果關係</a:t>
            </a:r>
            <a:endParaRPr lang="zh-TW" altLang="en-US" dirty="0"/>
          </a:p>
          <a:p>
            <a:endParaRPr lang="zh-TW" altLang="en-US" dirty="0"/>
          </a:p>
        </p:txBody>
      </p:sp>
      <p:sp>
        <p:nvSpPr>
          <p:cNvPr id="5" name="文字方塊 4"/>
          <p:cNvSpPr txBox="1"/>
          <p:nvPr/>
        </p:nvSpPr>
        <p:spPr>
          <a:xfrm>
            <a:off x="683568" y="6093296"/>
            <a:ext cx="6984776" cy="400110"/>
          </a:xfrm>
          <a:prstGeom prst="rect">
            <a:avLst/>
          </a:prstGeom>
          <a:noFill/>
        </p:spPr>
        <p:txBody>
          <a:bodyPr wrap="square" rtlCol="0">
            <a:spAutoFit/>
          </a:bodyPr>
          <a:lstStyle/>
          <a:p>
            <a:pPr algn="ctr"/>
            <a:r>
              <a:rPr lang="en-US" altLang="zh-TW" sz="2000" b="1" dirty="0" smtClean="0">
                <a:solidFill>
                  <a:srgbClr val="002060"/>
                </a:solidFill>
                <a:effectLst>
                  <a:outerShdw blurRad="38100" dist="38100" dir="2700000" algn="tl">
                    <a:srgbClr val="000000">
                      <a:alpha val="43137"/>
                    </a:srgbClr>
                  </a:outerShdw>
                </a:effectLst>
              </a:rPr>
              <a:t>*</a:t>
            </a:r>
            <a:r>
              <a:rPr lang="zh-TW" altLang="zh-TW" sz="2000" b="1" dirty="0" smtClean="0">
                <a:solidFill>
                  <a:srgbClr val="002060"/>
                </a:solidFill>
                <a:effectLst>
                  <a:outerShdw blurRad="38100" dist="38100" dir="2700000" algn="tl">
                    <a:srgbClr val="000000">
                      <a:alpha val="43137"/>
                    </a:srgbClr>
                  </a:outerShdw>
                </a:effectLst>
              </a:rPr>
              <a:t>將</a:t>
            </a:r>
            <a:r>
              <a:rPr lang="zh-TW" altLang="zh-TW" sz="2000" b="1" dirty="0">
                <a:solidFill>
                  <a:srgbClr val="002060"/>
                </a:solidFill>
                <a:effectLst>
                  <a:outerShdw blurRad="38100" dist="38100" dir="2700000" algn="tl">
                    <a:srgbClr val="000000">
                      <a:alpha val="43137"/>
                    </a:srgbClr>
                  </a:outerShdw>
                </a:effectLst>
              </a:rPr>
              <a:t>視進度及時間</a:t>
            </a:r>
            <a:r>
              <a:rPr lang="zh-TW" altLang="zh-TW" sz="2000" b="1" dirty="0" smtClean="0">
                <a:solidFill>
                  <a:srgbClr val="002060"/>
                </a:solidFill>
                <a:effectLst>
                  <a:outerShdw blurRad="38100" dist="38100" dir="2700000" algn="tl">
                    <a:srgbClr val="000000">
                      <a:alpha val="43137"/>
                    </a:srgbClr>
                  </a:outerShdw>
                </a:effectLst>
              </a:rPr>
              <a:t>調整</a:t>
            </a:r>
            <a:r>
              <a:rPr lang="zh-TW" altLang="en-US" sz="2000" b="1" dirty="0">
                <a:solidFill>
                  <a:srgbClr val="002060"/>
                </a:solidFill>
                <a:effectLst>
                  <a:outerShdw blurRad="38100" dist="38100" dir="2700000" algn="tl">
                    <a:srgbClr val="000000">
                      <a:alpha val="43137"/>
                    </a:srgbClr>
                  </a:outerShdw>
                </a:effectLst>
              </a:rPr>
              <a:t>上</a:t>
            </a:r>
            <a:r>
              <a:rPr lang="zh-TW" altLang="zh-TW" sz="2000" b="1" dirty="0" smtClean="0">
                <a:solidFill>
                  <a:srgbClr val="002060"/>
                </a:solidFill>
                <a:effectLst>
                  <a:outerShdw blurRad="38100" dist="38100" dir="2700000" algn="tl">
                    <a:srgbClr val="000000">
                      <a:alpha val="43137"/>
                    </a:srgbClr>
                  </a:outerShdw>
                </a:effectLst>
              </a:rPr>
              <a:t>列</a:t>
            </a:r>
            <a:r>
              <a:rPr lang="zh-TW" altLang="zh-TW" sz="2000" b="1" dirty="0">
                <a:solidFill>
                  <a:srgbClr val="002060"/>
                </a:solidFill>
                <a:effectLst>
                  <a:outerShdw blurRad="38100" dist="38100" dir="2700000" algn="tl">
                    <a:srgbClr val="000000">
                      <a:alpha val="43137"/>
                    </a:srgbClr>
                  </a:outerShdw>
                </a:effectLst>
              </a:rPr>
              <a:t>各</a:t>
            </a:r>
            <a:r>
              <a:rPr lang="zh-TW" altLang="zh-TW" sz="2000" b="1" dirty="0" smtClean="0">
                <a:solidFill>
                  <a:srgbClr val="002060"/>
                </a:solidFill>
                <a:effectLst>
                  <a:outerShdw blurRad="38100" dist="38100" dir="2700000" algn="tl">
                    <a:srgbClr val="000000">
                      <a:alpha val="43137"/>
                    </a:srgbClr>
                  </a:outerShdw>
                </a:effectLst>
              </a:rPr>
              <a:t>項目</a:t>
            </a:r>
            <a:r>
              <a:rPr lang="en-US" altLang="zh-TW" sz="2000" b="1" dirty="0" smtClean="0">
                <a:solidFill>
                  <a:srgbClr val="002060"/>
                </a:solidFill>
                <a:effectLst>
                  <a:outerShdw blurRad="38100" dist="38100" dir="2700000" algn="tl">
                    <a:srgbClr val="000000">
                      <a:alpha val="43137"/>
                    </a:srgbClr>
                  </a:outerShdw>
                </a:effectLst>
              </a:rPr>
              <a:t>*</a:t>
            </a:r>
            <a:endParaRPr lang="zh-TW" altLang="zh-TW" sz="20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631719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sz="quarter" idx="1"/>
          </p:nvPr>
        </p:nvSpPr>
        <p:spPr/>
        <p:txBody>
          <a:bodyPr>
            <a:normAutofit/>
          </a:bodyPr>
          <a:lstStyle/>
          <a:p>
            <a:pPr marL="0" indent="0">
              <a:buNone/>
            </a:pPr>
            <a:r>
              <a:rPr lang="zh-TW" altLang="zh-TW" dirty="0" smtClean="0"/>
              <a:t>另外</a:t>
            </a:r>
            <a:r>
              <a:rPr lang="zh-TW" altLang="zh-TW" dirty="0"/>
              <a:t>也會補充介紹</a:t>
            </a:r>
            <a:r>
              <a:rPr lang="en-US" altLang="zh-TW" dirty="0"/>
              <a:t>(</a:t>
            </a:r>
            <a:r>
              <a:rPr lang="zh-TW" altLang="zh-TW" dirty="0"/>
              <a:t>如果時間適合及邀請順利的話</a:t>
            </a:r>
            <a:r>
              <a:rPr lang="en-US" altLang="zh-TW" dirty="0"/>
              <a:t>)</a:t>
            </a:r>
            <a:r>
              <a:rPr lang="zh-TW" altLang="zh-TW" dirty="0"/>
              <a:t>：</a:t>
            </a:r>
            <a:endParaRPr lang="zh-TW" altLang="zh-TW" b="1" dirty="0"/>
          </a:p>
          <a:p>
            <a:r>
              <a:rPr lang="zh-TW" altLang="zh-TW" dirty="0"/>
              <a:t>政大廣電系盧非易教授</a:t>
            </a:r>
            <a:r>
              <a:rPr lang="en-US" altLang="zh-TW" dirty="0"/>
              <a:t>(</a:t>
            </a:r>
            <a:r>
              <a:rPr lang="zh-TW" altLang="zh-TW" dirty="0"/>
              <a:t>導演</a:t>
            </a:r>
            <a:r>
              <a:rPr lang="en-US" altLang="zh-TW" dirty="0"/>
              <a:t>)</a:t>
            </a:r>
            <a:r>
              <a:rPr lang="zh-TW" altLang="zh-TW" dirty="0"/>
              <a:t>協助授課</a:t>
            </a:r>
            <a:endParaRPr lang="zh-TW" altLang="zh-TW" b="1" dirty="0"/>
          </a:p>
          <a:p>
            <a:r>
              <a:rPr lang="zh-TW" altLang="zh-TW" dirty="0"/>
              <a:t>電子書軟體使用介紹</a:t>
            </a:r>
            <a:endParaRPr lang="zh-TW" altLang="zh-TW" b="1" dirty="0"/>
          </a:p>
          <a:p>
            <a:r>
              <a:rPr lang="zh-TW" altLang="zh-TW" dirty="0"/>
              <a:t>廣播稿書寫練習及評論</a:t>
            </a:r>
            <a:endParaRPr lang="zh-TW" altLang="zh-TW" b="1" dirty="0"/>
          </a:p>
          <a:p>
            <a:r>
              <a:rPr lang="zh-TW" altLang="zh-TW" dirty="0"/>
              <a:t>數位媒體在科學展示的應用</a:t>
            </a:r>
            <a:endParaRPr lang="zh-TW" altLang="zh-TW" b="1" dirty="0"/>
          </a:p>
          <a:p>
            <a:r>
              <a:rPr lang="zh-TW" altLang="zh-TW" dirty="0"/>
              <a:t>談科學文章寫作</a:t>
            </a:r>
            <a:endParaRPr lang="zh-TW" altLang="zh-TW" b="1" dirty="0"/>
          </a:p>
          <a:p>
            <a:pPr marL="0" indent="0">
              <a:buNone/>
            </a:pPr>
            <a:endParaRPr lang="zh-TW" altLang="en-US" dirty="0"/>
          </a:p>
        </p:txBody>
      </p:sp>
    </p:spTree>
    <p:extLst>
      <p:ext uri="{BB962C8B-B14F-4D97-AF65-F5344CB8AC3E}">
        <p14:creationId xmlns:p14="http://schemas.microsoft.com/office/powerpoint/2010/main" val="11381805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zh-TW" b="1" dirty="0"/>
              <a:t>課程</a:t>
            </a:r>
            <a:r>
              <a:rPr lang="zh-TW" altLang="zh-TW" b="1" dirty="0" smtClean="0"/>
              <a:t>安排</a:t>
            </a:r>
            <a:endParaRPr lang="zh-TW" altLang="en-US" dirty="0"/>
          </a:p>
        </p:txBody>
      </p:sp>
      <p:sp>
        <p:nvSpPr>
          <p:cNvPr id="3" name="內容版面配置區 2"/>
          <p:cNvSpPr>
            <a:spLocks noGrp="1"/>
          </p:cNvSpPr>
          <p:nvPr>
            <p:ph sz="quarter" idx="1"/>
          </p:nvPr>
        </p:nvSpPr>
        <p:spPr/>
        <p:txBody>
          <a:bodyPr>
            <a:normAutofit/>
          </a:bodyPr>
          <a:lstStyle/>
          <a:p>
            <a:pPr marL="0" indent="0">
              <a:buNone/>
            </a:pPr>
            <a:r>
              <a:rPr lang="zh-TW" altLang="zh-TW" b="1" dirty="0" smtClean="0">
                <a:solidFill>
                  <a:srgbClr val="C00000"/>
                </a:solidFill>
              </a:rPr>
              <a:t>影片</a:t>
            </a:r>
            <a:r>
              <a:rPr lang="zh-TW" altLang="zh-TW" b="1" dirty="0">
                <a:solidFill>
                  <a:srgbClr val="C00000"/>
                </a:solidFill>
              </a:rPr>
              <a:t>欣賞及</a:t>
            </a:r>
            <a:r>
              <a:rPr lang="zh-TW" altLang="zh-TW" b="1" dirty="0" smtClean="0">
                <a:solidFill>
                  <a:srgbClr val="C00000"/>
                </a:solidFill>
              </a:rPr>
              <a:t>分享</a:t>
            </a:r>
            <a:endParaRPr lang="en-US" altLang="zh-TW" b="1" dirty="0" smtClean="0">
              <a:solidFill>
                <a:srgbClr val="C00000"/>
              </a:solidFill>
            </a:endParaRPr>
          </a:p>
          <a:p>
            <a:pPr marL="0" indent="0">
              <a:buNone/>
            </a:pPr>
            <a:r>
              <a:rPr lang="zh-TW" altLang="zh-TW" dirty="0" smtClean="0"/>
              <a:t>影片</a:t>
            </a:r>
            <a:r>
              <a:rPr lang="zh-TW" altLang="zh-TW" dirty="0"/>
              <a:t>包括</a:t>
            </a:r>
            <a:r>
              <a:rPr lang="en-US" altLang="zh-TW" dirty="0"/>
              <a:t>Janine </a:t>
            </a:r>
            <a:r>
              <a:rPr lang="en-US" altLang="zh-TW" dirty="0" err="1"/>
              <a:t>Benyus</a:t>
            </a:r>
            <a:r>
              <a:rPr lang="en-US" altLang="zh-TW" dirty="0"/>
              <a:t>  </a:t>
            </a:r>
            <a:r>
              <a:rPr lang="en-US" altLang="zh-TW" dirty="0" err="1"/>
              <a:t>Biomimicry</a:t>
            </a:r>
            <a:r>
              <a:rPr lang="en-US" altLang="zh-TW" dirty="0"/>
              <a:t> in action</a:t>
            </a:r>
            <a:r>
              <a:rPr lang="zh-TW" altLang="zh-TW" dirty="0"/>
              <a:t>、昆蟲生死鬥、等影片</a:t>
            </a:r>
            <a:r>
              <a:rPr lang="zh-TW" altLang="zh-TW" i="1" dirty="0">
                <a:latin typeface="KaiTi" pitchFamily="49" charset="-122"/>
                <a:ea typeface="KaiTi" pitchFamily="49" charset="-122"/>
              </a:rPr>
              <a:t>【</a:t>
            </a:r>
            <a:r>
              <a:rPr lang="en-US" altLang="zh-TW" i="1" dirty="0">
                <a:latin typeface="KaiTi" pitchFamily="49" charset="-122"/>
                <a:ea typeface="KaiTi" pitchFamily="49" charset="-122"/>
              </a:rPr>
              <a:t>list</a:t>
            </a:r>
            <a:r>
              <a:rPr lang="zh-TW" altLang="zh-TW" i="1" dirty="0">
                <a:latin typeface="KaiTi" pitchFamily="49" charset="-122"/>
                <a:ea typeface="KaiTi" pitchFamily="49" charset="-122"/>
              </a:rPr>
              <a:t>出影片及連結網址或請同學自行上網下載</a:t>
            </a:r>
            <a:r>
              <a:rPr lang="zh-TW" altLang="zh-TW" i="1" dirty="0" smtClean="0">
                <a:latin typeface="KaiTi" pitchFamily="49" charset="-122"/>
                <a:ea typeface="KaiTi" pitchFamily="49" charset="-122"/>
              </a:rPr>
              <a:t>】</a:t>
            </a:r>
            <a:endParaRPr lang="en-US" altLang="zh-TW" i="1" dirty="0" smtClean="0">
              <a:latin typeface="KaiTi" pitchFamily="49" charset="-122"/>
              <a:ea typeface="KaiTi" pitchFamily="49" charset="-122"/>
            </a:endParaRPr>
          </a:p>
          <a:p>
            <a:pPr marL="0" indent="0">
              <a:buNone/>
            </a:pPr>
            <a:endParaRPr lang="zh-TW" altLang="zh-TW" b="1" dirty="0"/>
          </a:p>
          <a:p>
            <a:pPr marL="0" indent="0">
              <a:buNone/>
            </a:pPr>
            <a:r>
              <a:rPr lang="en-US" altLang="zh-TW" b="1" dirty="0" smtClean="0">
                <a:solidFill>
                  <a:srgbClr val="00B050"/>
                </a:solidFill>
              </a:rPr>
              <a:t>Text </a:t>
            </a:r>
            <a:r>
              <a:rPr lang="en-US" altLang="zh-TW" b="1" dirty="0">
                <a:solidFill>
                  <a:srgbClr val="00B050"/>
                </a:solidFill>
              </a:rPr>
              <a:t>Book: </a:t>
            </a:r>
            <a:r>
              <a:rPr lang="en-US" altLang="zh-CN" dirty="0" smtClean="0">
                <a:latin typeface="Adobe 楷体 Std R" pitchFamily="18" charset="-128"/>
                <a:ea typeface="Adobe 楷体 Std R" pitchFamily="18" charset="-128"/>
              </a:rPr>
              <a:t>『</a:t>
            </a:r>
            <a:r>
              <a:rPr lang="zh-TW" altLang="zh-TW" dirty="0" smtClean="0">
                <a:latin typeface="Adobe 楷体 Std R" pitchFamily="18" charset="-128"/>
                <a:ea typeface="Adobe 楷体 Std R" pitchFamily="18" charset="-128"/>
              </a:rPr>
              <a:t>學</a:t>
            </a:r>
            <a:r>
              <a:rPr lang="zh-TW" altLang="zh-TW" dirty="0">
                <a:latin typeface="Adobe 楷体 Std R" pitchFamily="18" charset="-128"/>
                <a:ea typeface="Adobe 楷体 Std R" pitchFamily="18" charset="-128"/>
              </a:rPr>
              <a:t>蜘蛛人趴趴</a:t>
            </a:r>
            <a:r>
              <a:rPr lang="zh-TW" altLang="zh-TW" dirty="0" smtClean="0">
                <a:latin typeface="Adobe 楷体 Std R" pitchFamily="18" charset="-128"/>
                <a:ea typeface="Adobe 楷体 Std R" pitchFamily="18" charset="-128"/>
              </a:rPr>
              <a:t>走</a:t>
            </a:r>
            <a:r>
              <a:rPr lang="en-US" altLang="zh-CN" dirty="0" smtClean="0">
                <a:latin typeface="Adobe 楷体 Std R" pitchFamily="18" charset="-128"/>
                <a:ea typeface="Adobe 楷体 Std R" pitchFamily="18" charset="-128"/>
              </a:rPr>
              <a:t>』</a:t>
            </a:r>
            <a:r>
              <a:rPr lang="zh-TW" altLang="zh-TW" dirty="0" smtClean="0">
                <a:latin typeface="Adobe 楷体 Std R" pitchFamily="18" charset="-128"/>
                <a:ea typeface="Adobe 楷体 Std R" pitchFamily="18" charset="-128"/>
              </a:rPr>
              <a:t>、</a:t>
            </a:r>
            <a:r>
              <a:rPr lang="en-US" altLang="zh-CN" dirty="0" smtClean="0">
                <a:latin typeface="Adobe 楷体 Std R" pitchFamily="18" charset="-128"/>
                <a:ea typeface="Adobe 楷体 Std R" pitchFamily="18" charset="-128"/>
              </a:rPr>
              <a:t>『</a:t>
            </a:r>
            <a:r>
              <a:rPr lang="zh-TW" altLang="zh-TW" dirty="0" smtClean="0">
                <a:latin typeface="Adobe 楷体 Std R" pitchFamily="18" charset="-128"/>
                <a:ea typeface="Adobe 楷体 Std R" pitchFamily="18" charset="-128"/>
              </a:rPr>
              <a:t>貓</a:t>
            </a:r>
            <a:r>
              <a:rPr lang="zh-TW" altLang="zh-TW" dirty="0">
                <a:latin typeface="Adobe 楷体 Std R" pitchFamily="18" charset="-128"/>
                <a:ea typeface="Adobe 楷体 Std R" pitchFamily="18" charset="-128"/>
              </a:rPr>
              <a:t>掌與</a:t>
            </a:r>
            <a:r>
              <a:rPr lang="zh-TW" altLang="zh-TW" dirty="0" smtClean="0">
                <a:latin typeface="Adobe 楷体 Std R" pitchFamily="18" charset="-128"/>
                <a:ea typeface="Adobe 楷体 Std R" pitchFamily="18" charset="-128"/>
              </a:rPr>
              <a:t>彈弓</a:t>
            </a:r>
            <a:r>
              <a:rPr lang="en-US" altLang="zh-CN" dirty="0" smtClean="0">
                <a:latin typeface="Adobe 楷体 Std R" pitchFamily="18" charset="-128"/>
                <a:ea typeface="Adobe 楷体 Std R" pitchFamily="18" charset="-128"/>
              </a:rPr>
              <a:t>』</a:t>
            </a:r>
            <a:r>
              <a:rPr lang="zh-TW" altLang="zh-TW" dirty="0" smtClean="0">
                <a:latin typeface="Adobe 楷体 Std R" pitchFamily="18" charset="-128"/>
                <a:ea typeface="Adobe 楷体 Std R" pitchFamily="18" charset="-128"/>
              </a:rPr>
              <a:t>、</a:t>
            </a:r>
            <a:r>
              <a:rPr lang="en-US" altLang="zh-CN" dirty="0" smtClean="0">
                <a:latin typeface="Adobe 楷体 Std R" pitchFamily="18" charset="-128"/>
                <a:ea typeface="Adobe 楷体 Std R" pitchFamily="18" charset="-128"/>
              </a:rPr>
              <a:t>『</a:t>
            </a:r>
            <a:r>
              <a:rPr lang="zh-TW" altLang="zh-TW" dirty="0" smtClean="0">
                <a:latin typeface="Adobe 楷体 Std R" pitchFamily="18" charset="-128"/>
                <a:ea typeface="Adobe 楷体 Std R" pitchFamily="18" charset="-128"/>
              </a:rPr>
              <a:t>人類</a:t>
            </a:r>
            <a:r>
              <a:rPr lang="zh-TW" altLang="zh-TW" dirty="0">
                <a:latin typeface="Adobe 楷体 Std R" pitchFamily="18" charset="-128"/>
                <a:ea typeface="Adobe 楷体 Std R" pitchFamily="18" charset="-128"/>
              </a:rPr>
              <a:t>的</a:t>
            </a:r>
            <a:r>
              <a:rPr lang="zh-TW" altLang="zh-TW" dirty="0" smtClean="0">
                <a:latin typeface="Adobe 楷体 Std R" pitchFamily="18" charset="-128"/>
                <a:ea typeface="Adobe 楷体 Std R" pitchFamily="18" charset="-128"/>
              </a:rPr>
              <a:t>出路</a:t>
            </a:r>
            <a:r>
              <a:rPr lang="en-US" altLang="zh-CN" dirty="0" smtClean="0">
                <a:latin typeface="Adobe 楷体 Std R" pitchFamily="18" charset="-128"/>
                <a:ea typeface="Adobe 楷体 Std R" pitchFamily="18" charset="-128"/>
              </a:rPr>
              <a:t>』</a:t>
            </a:r>
            <a:endParaRPr lang="zh-TW" altLang="zh-TW" b="1" dirty="0">
              <a:latin typeface="Adobe 楷体 Std R" pitchFamily="18" charset="-128"/>
              <a:ea typeface="Adobe 楷体 Std R" pitchFamily="18" charset="-128"/>
            </a:endParaRPr>
          </a:p>
        </p:txBody>
      </p:sp>
    </p:spTree>
    <p:extLst>
      <p:ext uri="{BB962C8B-B14F-4D97-AF65-F5344CB8AC3E}">
        <p14:creationId xmlns:p14="http://schemas.microsoft.com/office/powerpoint/2010/main" val="390902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graphicFrame>
        <p:nvGraphicFramePr>
          <p:cNvPr id="4" name="內容版面配置區 3"/>
          <p:cNvGraphicFramePr>
            <a:graphicFrameLocks noGrp="1"/>
          </p:cNvGraphicFramePr>
          <p:nvPr>
            <p:ph sz="quarter" idx="1"/>
            <p:extLst>
              <p:ext uri="{D42A27DB-BD31-4B8C-83A1-F6EECF244321}">
                <p14:modId xmlns:p14="http://schemas.microsoft.com/office/powerpoint/2010/main" val="800269683"/>
              </p:ext>
            </p:extLst>
          </p:nvPr>
        </p:nvGraphicFramePr>
        <p:xfrm>
          <a:off x="214314" y="116632"/>
          <a:ext cx="8786842" cy="6624736"/>
        </p:xfrm>
        <a:graphic>
          <a:graphicData uri="http://schemas.openxmlformats.org/drawingml/2006/table">
            <a:tbl>
              <a:tblPr firstRow="1" firstCol="1" lastRow="1" lastCol="1" bandRow="1" bandCol="1">
                <a:tableStyleId>{21E4AEA4-8DFA-4A89-87EB-49C32662AFE0}</a:tableStyleId>
              </a:tblPr>
              <a:tblGrid>
                <a:gridCol w="549180"/>
                <a:gridCol w="3374861"/>
                <a:gridCol w="3384246"/>
                <a:gridCol w="1478555"/>
              </a:tblGrid>
              <a:tr h="833693">
                <a:tc>
                  <a:txBody>
                    <a:bodyPr/>
                    <a:lstStyle/>
                    <a:p>
                      <a:pPr algn="ctr">
                        <a:spcAft>
                          <a:spcPts val="0"/>
                        </a:spcAft>
                      </a:pPr>
                      <a:r>
                        <a:rPr lang="zh-TW" sz="1800" dirty="0">
                          <a:effectLst/>
                        </a:rPr>
                        <a:t>週次</a:t>
                      </a:r>
                      <a:endParaRPr lang="zh-TW" sz="1800" b="1" dirty="0">
                        <a:effectLst/>
                        <a:latin typeface="Times New Roman"/>
                        <a:cs typeface="新細明體"/>
                      </a:endParaRPr>
                    </a:p>
                  </a:txBody>
                  <a:tcPr marL="48169" marR="48169" marT="0" marB="0"/>
                </a:tc>
                <a:tc>
                  <a:txBody>
                    <a:bodyPr/>
                    <a:lstStyle/>
                    <a:p>
                      <a:pPr algn="ctr">
                        <a:spcAft>
                          <a:spcPts val="0"/>
                        </a:spcAft>
                      </a:pPr>
                      <a:r>
                        <a:rPr lang="zh-TW" sz="1800" dirty="0">
                          <a:effectLst/>
                        </a:rPr>
                        <a:t>教學主題</a:t>
                      </a:r>
                      <a:endParaRPr lang="zh-TW" sz="1800" b="1" dirty="0">
                        <a:effectLst/>
                        <a:latin typeface="Times New Roman"/>
                        <a:cs typeface="新細明體"/>
                      </a:endParaRPr>
                    </a:p>
                  </a:txBody>
                  <a:tcPr marL="48169" marR="48169" marT="0" marB="0"/>
                </a:tc>
                <a:tc>
                  <a:txBody>
                    <a:bodyPr/>
                    <a:lstStyle/>
                    <a:p>
                      <a:pPr algn="ctr">
                        <a:spcAft>
                          <a:spcPts val="0"/>
                        </a:spcAft>
                      </a:pPr>
                      <a:r>
                        <a:rPr lang="zh-TW" sz="1800" dirty="0">
                          <a:effectLst/>
                        </a:rPr>
                        <a:t>作 業</a:t>
                      </a:r>
                      <a:endParaRPr lang="zh-TW" sz="1800" b="1" dirty="0">
                        <a:effectLst/>
                        <a:latin typeface="Times New Roman"/>
                        <a:cs typeface="新細明體"/>
                      </a:endParaRPr>
                    </a:p>
                  </a:txBody>
                  <a:tcPr marL="48169" marR="48169" marT="0" marB="0"/>
                </a:tc>
                <a:tc>
                  <a:txBody>
                    <a:bodyPr/>
                    <a:lstStyle/>
                    <a:p>
                      <a:pPr>
                        <a:spcAft>
                          <a:spcPts val="0"/>
                        </a:spcAft>
                      </a:pPr>
                      <a:r>
                        <a:rPr lang="zh-TW" sz="1800">
                          <a:effectLst/>
                        </a:rPr>
                        <a:t>備註</a:t>
                      </a:r>
                      <a:endParaRPr lang="zh-TW" sz="1800" b="1">
                        <a:effectLst/>
                        <a:latin typeface="Times New Roman"/>
                        <a:cs typeface="新細明體"/>
                      </a:endParaRPr>
                    </a:p>
                  </a:txBody>
                  <a:tcPr marL="48169" marR="48169" marT="0" marB="0"/>
                </a:tc>
              </a:tr>
              <a:tr h="2821288">
                <a:tc>
                  <a:txBody>
                    <a:bodyPr/>
                    <a:lstStyle/>
                    <a:p>
                      <a:pPr>
                        <a:spcAft>
                          <a:spcPts val="0"/>
                        </a:spcAft>
                      </a:pPr>
                      <a:r>
                        <a:rPr lang="en-US" sz="1800">
                          <a:effectLst/>
                        </a:rPr>
                        <a:t>1</a:t>
                      </a:r>
                      <a:endParaRPr lang="zh-TW" sz="1800" b="1">
                        <a:effectLst/>
                        <a:latin typeface="Times New Roman"/>
                        <a:cs typeface="新細明體"/>
                      </a:endParaRPr>
                    </a:p>
                  </a:txBody>
                  <a:tcPr marL="48169" marR="48169" marT="0" marB="0"/>
                </a:tc>
                <a:tc>
                  <a:txBody>
                    <a:bodyPr/>
                    <a:lstStyle/>
                    <a:p>
                      <a:pPr marL="342900" indent="-342900">
                        <a:spcAft>
                          <a:spcPts val="0"/>
                        </a:spcAft>
                        <a:buFont typeface="Wingdings" pitchFamily="2" charset="2"/>
                        <a:buAutoNum type="circleNumWdWhitePlain"/>
                      </a:pPr>
                      <a:r>
                        <a:rPr lang="zh-TW" sz="1800" b="1" dirty="0">
                          <a:solidFill>
                            <a:srgbClr val="002060"/>
                          </a:solidFill>
                          <a:effectLst/>
                        </a:rPr>
                        <a:t>課程介紹及成績計算說明</a:t>
                      </a:r>
                    </a:p>
                    <a:p>
                      <a:pPr marL="342900" indent="-342900">
                        <a:spcAft>
                          <a:spcPts val="0"/>
                        </a:spcAft>
                        <a:buFont typeface="Wingdings" pitchFamily="2" charset="2"/>
                        <a:buAutoNum type="circleNumWdWhitePlain"/>
                      </a:pPr>
                      <a:r>
                        <a:rPr lang="en-US" sz="1800" b="1" dirty="0">
                          <a:solidFill>
                            <a:srgbClr val="002060"/>
                          </a:solidFill>
                          <a:effectLst/>
                        </a:rPr>
                        <a:t>Moodle</a:t>
                      </a:r>
                      <a:r>
                        <a:rPr lang="zh-TW" sz="1800" b="1" dirty="0">
                          <a:solidFill>
                            <a:srgbClr val="002060"/>
                          </a:solidFill>
                          <a:effectLst/>
                        </a:rPr>
                        <a:t>使用說明</a:t>
                      </a:r>
                    </a:p>
                    <a:p>
                      <a:pPr marL="342900" indent="-342900">
                        <a:spcAft>
                          <a:spcPts val="0"/>
                        </a:spcAft>
                        <a:buFont typeface="Wingdings" pitchFamily="2" charset="2"/>
                        <a:buAutoNum type="circleNumWdWhitePlain"/>
                      </a:pPr>
                      <a:r>
                        <a:rPr lang="zh-TW" sz="1800" b="1" dirty="0">
                          <a:solidFill>
                            <a:srgbClr val="002060"/>
                          </a:solidFill>
                          <a:effectLst/>
                        </a:rPr>
                        <a:t>資料庫</a:t>
                      </a:r>
                      <a:r>
                        <a:rPr lang="zh-TW" sz="1800" b="1" dirty="0" smtClean="0">
                          <a:solidFill>
                            <a:srgbClr val="002060"/>
                          </a:solidFill>
                          <a:effectLst/>
                        </a:rPr>
                        <a:t>介紹</a:t>
                      </a:r>
                      <a:endParaRPr lang="en-US" altLang="zh-TW" sz="1800" b="1" dirty="0" smtClean="0">
                        <a:solidFill>
                          <a:srgbClr val="002060"/>
                        </a:solidFill>
                        <a:effectLst/>
                      </a:endParaRPr>
                    </a:p>
                    <a:p>
                      <a:pPr marL="342900" indent="12700">
                        <a:spcAft>
                          <a:spcPts val="0"/>
                        </a:spcAft>
                        <a:buFont typeface="Wingdings" pitchFamily="2" charset="2"/>
                        <a:buNone/>
                      </a:pPr>
                      <a:r>
                        <a:rPr lang="en-US" sz="2400" u="sng" dirty="0" smtClean="0">
                          <a:solidFill>
                            <a:srgbClr val="00B050"/>
                          </a:solidFill>
                          <a:effectLst/>
                          <a:hlinkClick r:id="rId2"/>
                        </a:rPr>
                        <a:t>www.asknature.org</a:t>
                      </a:r>
                      <a:endParaRPr lang="en-US" sz="2400" u="sng" dirty="0" smtClean="0">
                        <a:solidFill>
                          <a:srgbClr val="00B050"/>
                        </a:solidFill>
                        <a:effectLst/>
                      </a:endParaRPr>
                    </a:p>
                    <a:p>
                      <a:pPr marL="342900" indent="12700">
                        <a:spcAft>
                          <a:spcPts val="0"/>
                        </a:spcAft>
                        <a:buFont typeface="Wingdings" pitchFamily="2" charset="2"/>
                        <a:buNone/>
                      </a:pPr>
                      <a:r>
                        <a:rPr lang="en-US" sz="1800" i="1" dirty="0" smtClean="0">
                          <a:effectLst/>
                          <a:latin typeface="Adobe 楷体 Std R" pitchFamily="18" charset="-128"/>
                          <a:ea typeface="Adobe 楷体 Std R" pitchFamily="18" charset="-128"/>
                        </a:rPr>
                        <a:t>(</a:t>
                      </a:r>
                      <a:r>
                        <a:rPr lang="zh-TW" sz="1800" i="1" dirty="0" smtClean="0">
                          <a:effectLst/>
                          <a:latin typeface="Adobe 楷体 Std R" pitchFamily="18" charset="-128"/>
                          <a:ea typeface="Adobe 楷体 Std R" pitchFamily="18" charset="-128"/>
                        </a:rPr>
                        <a:t>提供下載之生物及功能分類資料於</a:t>
                      </a:r>
                      <a:r>
                        <a:rPr lang="en-US" sz="1800" i="1" dirty="0" err="1" smtClean="0">
                          <a:effectLst/>
                          <a:latin typeface="Adobe 楷体 Std R" pitchFamily="18" charset="-128"/>
                          <a:ea typeface="Adobe 楷体 Std R" pitchFamily="18" charset="-128"/>
                        </a:rPr>
                        <a:t>Moodle</a:t>
                      </a:r>
                      <a:r>
                        <a:rPr lang="en-US" sz="1800" i="1" dirty="0" smtClean="0">
                          <a:effectLst/>
                          <a:latin typeface="Adobe 楷体 Std R" pitchFamily="18" charset="-128"/>
                          <a:ea typeface="Adobe 楷体 Std R" pitchFamily="18" charset="-128"/>
                        </a:rPr>
                        <a:t>)</a:t>
                      </a:r>
                    </a:p>
                    <a:p>
                      <a:pPr marL="342900" indent="12700">
                        <a:spcAft>
                          <a:spcPts val="0"/>
                        </a:spcAft>
                        <a:buFont typeface="Wingdings" pitchFamily="2" charset="2"/>
                        <a:buNone/>
                      </a:pPr>
                      <a:endParaRPr lang="zh-TW" sz="1800" dirty="0">
                        <a:effectLst/>
                      </a:endParaRPr>
                    </a:p>
                    <a:p>
                      <a:pPr marL="342900" indent="-342900">
                        <a:spcAft>
                          <a:spcPts val="0"/>
                        </a:spcAft>
                        <a:buFont typeface="Wingdings" pitchFamily="2" charset="2"/>
                        <a:buAutoNum type="circleNumWdWhitePlain" startAt="4"/>
                      </a:pPr>
                      <a:r>
                        <a:rPr lang="zh-TW" sz="1800" b="1" dirty="0">
                          <a:solidFill>
                            <a:srgbClr val="002060"/>
                          </a:solidFill>
                          <a:effectLst/>
                        </a:rPr>
                        <a:t>同學</a:t>
                      </a:r>
                      <a:r>
                        <a:rPr lang="zh-TW" sz="1800" b="1" dirty="0" smtClean="0">
                          <a:solidFill>
                            <a:srgbClr val="002060"/>
                          </a:solidFill>
                          <a:effectLst/>
                        </a:rPr>
                        <a:t>自我介紹</a:t>
                      </a:r>
                      <a:endParaRPr lang="en-US" altLang="zh-TW" sz="1800" b="1" dirty="0" smtClean="0">
                        <a:solidFill>
                          <a:srgbClr val="002060"/>
                        </a:solidFill>
                        <a:effectLst/>
                      </a:endParaRPr>
                    </a:p>
                    <a:p>
                      <a:pPr marL="342900" indent="12700">
                        <a:spcAft>
                          <a:spcPts val="0"/>
                        </a:spcAft>
                        <a:buFont typeface="Wingdings" pitchFamily="2" charset="2"/>
                        <a:buNone/>
                      </a:pPr>
                      <a:r>
                        <a:rPr lang="en-US" sz="1800" i="1" dirty="0" smtClean="0">
                          <a:effectLst/>
                          <a:latin typeface="Adobe 楷体 Std R" pitchFamily="18" charset="-128"/>
                          <a:ea typeface="Adobe 楷体 Std R" pitchFamily="18" charset="-128"/>
                        </a:rPr>
                        <a:t>(</a:t>
                      </a:r>
                      <a:r>
                        <a:rPr lang="zh-TW" sz="1800" i="1" dirty="0">
                          <a:effectLst/>
                          <a:latin typeface="Adobe 楷体 Std R" pitchFamily="18" charset="-128"/>
                          <a:ea typeface="Adobe 楷体 Std R" pitchFamily="18" charset="-128"/>
                        </a:rPr>
                        <a:t>點名及寫一頁自我介紹</a:t>
                      </a:r>
                      <a:r>
                        <a:rPr lang="en-US" sz="1800" i="1" dirty="0">
                          <a:effectLst/>
                          <a:latin typeface="Adobe 楷体 Std R" pitchFamily="18" charset="-128"/>
                          <a:ea typeface="Adobe 楷体 Std R" pitchFamily="18" charset="-128"/>
                        </a:rPr>
                        <a:t>)</a:t>
                      </a:r>
                      <a:endParaRPr lang="zh-TW" sz="1800" b="1" i="1" dirty="0">
                        <a:effectLst/>
                        <a:latin typeface="Adobe 楷体 Std R" pitchFamily="18" charset="-128"/>
                        <a:ea typeface="Adobe 楷体 Std R" pitchFamily="18" charset="-128"/>
                        <a:cs typeface="新細明體"/>
                      </a:endParaRPr>
                    </a:p>
                  </a:txBody>
                  <a:tcPr marL="48169" marR="48169" marT="0" marB="0"/>
                </a:tc>
                <a:tc>
                  <a:txBody>
                    <a:bodyPr/>
                    <a:lstStyle/>
                    <a:p>
                      <a:pPr>
                        <a:spcAft>
                          <a:spcPts val="0"/>
                        </a:spcAft>
                      </a:pPr>
                      <a:r>
                        <a:rPr lang="en-US" sz="1800" dirty="0" err="1">
                          <a:effectLst/>
                        </a:rPr>
                        <a:t>Youtube</a:t>
                      </a:r>
                      <a:r>
                        <a:rPr lang="zh-TW" sz="1800" dirty="0">
                          <a:effectLst/>
                        </a:rPr>
                        <a:t>搜尋仿生影片欣賞，並寫觀後感，上傳該觀後感至</a:t>
                      </a:r>
                      <a:r>
                        <a:rPr lang="en-US" sz="1800" dirty="0" err="1">
                          <a:effectLst/>
                        </a:rPr>
                        <a:t>Moodle</a:t>
                      </a:r>
                      <a:r>
                        <a:rPr lang="en-US" sz="1800" dirty="0">
                          <a:effectLst/>
                        </a:rPr>
                        <a:t>(</a:t>
                      </a:r>
                      <a:r>
                        <a:rPr lang="zh-TW" sz="1800" dirty="0">
                          <a:effectLst/>
                        </a:rPr>
                        <a:t>觀後感需包含影片連結網址、內容介紹及自己感想</a:t>
                      </a:r>
                      <a:r>
                        <a:rPr lang="en-US" sz="1800" dirty="0">
                          <a:effectLst/>
                        </a:rPr>
                        <a:t>)</a:t>
                      </a:r>
                      <a:endParaRPr lang="zh-TW" sz="1800" b="1" dirty="0">
                        <a:effectLst/>
                        <a:latin typeface="Times New Roman"/>
                        <a:cs typeface="新細明體"/>
                      </a:endParaRPr>
                    </a:p>
                  </a:txBody>
                  <a:tcPr marL="48169" marR="48169" marT="0" marB="0"/>
                </a:tc>
                <a:tc>
                  <a:txBody>
                    <a:bodyPr/>
                    <a:lstStyle/>
                    <a:p>
                      <a:pPr>
                        <a:spcAft>
                          <a:spcPts val="0"/>
                        </a:spcAft>
                      </a:pPr>
                      <a:r>
                        <a:rPr lang="zh-TW" sz="1800" dirty="0">
                          <a:solidFill>
                            <a:schemeClr val="tx1">
                              <a:lumMod val="75000"/>
                              <a:lumOff val="25000"/>
                            </a:schemeClr>
                          </a:solidFill>
                          <a:effectLst/>
                          <a:latin typeface="Adobe 楷体 Std R" pitchFamily="18" charset="-128"/>
                          <a:ea typeface="Adobe 楷体 Std R" pitchFamily="18" charset="-128"/>
                        </a:rPr>
                        <a:t>課程負擔會較重，請同學考慮是否適合其興趣？</a:t>
                      </a:r>
                      <a:r>
                        <a:rPr lang="zh-TW" sz="1800" dirty="0">
                          <a:solidFill>
                            <a:srgbClr val="00B050"/>
                          </a:solidFill>
                          <a:effectLst/>
                          <a:latin typeface="Adobe 楷体 Std R" pitchFamily="18" charset="-128"/>
                          <a:ea typeface="Adobe 楷体 Std R" pitchFamily="18" charset="-128"/>
                        </a:rPr>
                        <a:t>是否選修？</a:t>
                      </a:r>
                      <a:endParaRPr lang="zh-TW" sz="1800" b="1" dirty="0">
                        <a:solidFill>
                          <a:srgbClr val="00B050"/>
                        </a:solidFill>
                        <a:effectLst/>
                        <a:latin typeface="Adobe 楷体 Std R" pitchFamily="18" charset="-128"/>
                        <a:ea typeface="Adobe 楷体 Std R" pitchFamily="18" charset="-128"/>
                        <a:cs typeface="新細明體"/>
                      </a:endParaRPr>
                    </a:p>
                  </a:txBody>
                  <a:tcPr marL="48169" marR="48169" marT="0" marB="0"/>
                </a:tc>
              </a:tr>
              <a:tr h="1559111">
                <a:tc>
                  <a:txBody>
                    <a:bodyPr/>
                    <a:lstStyle/>
                    <a:p>
                      <a:pPr>
                        <a:spcAft>
                          <a:spcPts val="0"/>
                        </a:spcAft>
                      </a:pPr>
                      <a:r>
                        <a:rPr lang="en-US" sz="1800">
                          <a:effectLst/>
                        </a:rPr>
                        <a:t>2</a:t>
                      </a:r>
                      <a:endParaRPr lang="zh-TW" sz="1800" b="1">
                        <a:effectLst/>
                        <a:latin typeface="Times New Roman"/>
                        <a:cs typeface="新細明體"/>
                      </a:endParaRPr>
                    </a:p>
                  </a:txBody>
                  <a:tcPr marL="48169" marR="48169" marT="0" marB="0"/>
                </a:tc>
                <a:tc>
                  <a:txBody>
                    <a:bodyPr/>
                    <a:lstStyle/>
                    <a:p>
                      <a:pPr>
                        <a:spcAft>
                          <a:spcPts val="0"/>
                        </a:spcAft>
                      </a:pPr>
                      <a:r>
                        <a:rPr lang="en-US" sz="1800" b="1" dirty="0">
                          <a:solidFill>
                            <a:srgbClr val="002060"/>
                          </a:solidFill>
                          <a:effectLst/>
                        </a:rPr>
                        <a:t>Overall </a:t>
                      </a:r>
                      <a:r>
                        <a:rPr lang="zh-TW" sz="1800" b="1" dirty="0">
                          <a:solidFill>
                            <a:srgbClr val="002060"/>
                          </a:solidFill>
                          <a:effectLst/>
                        </a:rPr>
                        <a:t>介紹</a:t>
                      </a:r>
                    </a:p>
                    <a:p>
                      <a:pPr>
                        <a:spcAft>
                          <a:spcPts val="0"/>
                        </a:spcAft>
                      </a:pPr>
                      <a:r>
                        <a:rPr lang="en-US" sz="1800" i="1" dirty="0">
                          <a:effectLst/>
                          <a:latin typeface="Adobe 楷体 Std R" pitchFamily="18" charset="-128"/>
                          <a:ea typeface="Adobe 楷体 Std R" pitchFamily="18" charset="-128"/>
                        </a:rPr>
                        <a:t>(</a:t>
                      </a:r>
                      <a:r>
                        <a:rPr lang="zh-TW" sz="1800" i="1" dirty="0">
                          <a:effectLst/>
                          <a:latin typeface="Adobe 楷体 Std R" pitchFamily="18" charset="-128"/>
                          <a:ea typeface="Adobe 楷体 Std R" pitchFamily="18" charset="-128"/>
                        </a:rPr>
                        <a:t>遠流推薦文章及中研院知識饗宴文章</a:t>
                      </a:r>
                      <a:r>
                        <a:rPr lang="en-US" sz="1800" i="1" dirty="0" smtClean="0">
                          <a:effectLst/>
                          <a:latin typeface="Adobe 楷体 Std R" pitchFamily="18" charset="-128"/>
                          <a:ea typeface="Adobe 楷体 Std R" pitchFamily="18" charset="-128"/>
                        </a:rPr>
                        <a:t>)</a:t>
                      </a:r>
                      <a:endParaRPr lang="zh-TW" sz="1800" i="1" dirty="0">
                        <a:effectLst/>
                        <a:latin typeface="Adobe 楷体 Std R" pitchFamily="18" charset="-128"/>
                        <a:ea typeface="Adobe 楷体 Std R" pitchFamily="18" charset="-128"/>
                      </a:endParaRPr>
                    </a:p>
                  </a:txBody>
                  <a:tcPr marL="48169" marR="48169" marT="0" marB="0"/>
                </a:tc>
                <a:tc>
                  <a:txBody>
                    <a:bodyPr/>
                    <a:lstStyle/>
                    <a:p>
                      <a:pPr>
                        <a:spcAft>
                          <a:spcPts val="0"/>
                        </a:spcAft>
                      </a:pPr>
                      <a:r>
                        <a:rPr lang="zh-TW" sz="1800" dirty="0">
                          <a:effectLst/>
                        </a:rPr>
                        <a:t>讀後感寫作</a:t>
                      </a:r>
                      <a:endParaRPr lang="zh-TW" sz="1800" b="1" dirty="0">
                        <a:effectLst/>
                        <a:latin typeface="Times New Roman"/>
                        <a:cs typeface="新細明體"/>
                      </a:endParaRPr>
                    </a:p>
                  </a:txBody>
                  <a:tcPr marL="48169" marR="48169" marT="0" marB="0">
                    <a:solidFill>
                      <a:schemeClr val="accent2">
                        <a:lumMod val="20000"/>
                        <a:lumOff val="80000"/>
                      </a:schemeClr>
                    </a:solidFill>
                  </a:tcPr>
                </a:tc>
                <a:tc>
                  <a:txBody>
                    <a:bodyPr/>
                    <a:lstStyle/>
                    <a:p>
                      <a:pPr>
                        <a:spcAft>
                          <a:spcPts val="0"/>
                        </a:spcAft>
                      </a:pPr>
                      <a:r>
                        <a:rPr lang="zh-TW" sz="1800">
                          <a:effectLst/>
                        </a:rPr>
                        <a:t>分組，務必全數出席</a:t>
                      </a:r>
                      <a:endParaRPr lang="zh-TW" sz="1800" b="1">
                        <a:effectLst/>
                        <a:latin typeface="Times New Roman"/>
                        <a:cs typeface="新細明體"/>
                      </a:endParaRPr>
                    </a:p>
                  </a:txBody>
                  <a:tcPr marL="48169" marR="48169" marT="0" marB="0"/>
                </a:tc>
              </a:tr>
              <a:tr h="1410644">
                <a:tc>
                  <a:txBody>
                    <a:bodyPr/>
                    <a:lstStyle/>
                    <a:p>
                      <a:pPr>
                        <a:spcAft>
                          <a:spcPts val="0"/>
                        </a:spcAft>
                      </a:pPr>
                      <a:r>
                        <a:rPr lang="en-US" sz="1800">
                          <a:effectLst/>
                        </a:rPr>
                        <a:t>3</a:t>
                      </a:r>
                      <a:endParaRPr lang="zh-TW" sz="1800" b="1">
                        <a:effectLst/>
                        <a:latin typeface="Times New Roman"/>
                        <a:cs typeface="新細明體"/>
                      </a:endParaRPr>
                    </a:p>
                  </a:txBody>
                  <a:tcPr marL="48169" marR="48169" marT="0" marB="0"/>
                </a:tc>
                <a:tc>
                  <a:txBody>
                    <a:bodyPr/>
                    <a:lstStyle/>
                    <a:p>
                      <a:pPr marL="0" algn="l" rtl="0" eaLnBrk="1" latinLnBrk="0" hangingPunct="1">
                        <a:spcAft>
                          <a:spcPts val="0"/>
                        </a:spcAft>
                      </a:pPr>
                      <a:r>
                        <a:rPr kumimoji="0" lang="zh-TW" sz="1800" b="1" kern="1200" dirty="0">
                          <a:solidFill>
                            <a:srgbClr val="002060"/>
                          </a:solidFill>
                          <a:effectLst/>
                          <a:latin typeface="+mn-lt"/>
                          <a:ea typeface="+mn-ea"/>
                          <a:cs typeface="+mn-cs"/>
                        </a:rPr>
                        <a:t>科學文章寫作</a:t>
                      </a:r>
                    </a:p>
                    <a:p>
                      <a:pPr marL="0" algn="l" rtl="0" eaLnBrk="1" latinLnBrk="0" hangingPunct="1">
                        <a:spcAft>
                          <a:spcPts val="0"/>
                        </a:spcAft>
                      </a:pPr>
                      <a:r>
                        <a:rPr kumimoji="0" lang="en-US" sz="1800" b="0" i="1" kern="1200" dirty="0">
                          <a:solidFill>
                            <a:schemeClr val="dk1"/>
                          </a:solidFill>
                          <a:effectLst/>
                          <a:latin typeface="Adobe 楷体 Std R" pitchFamily="18" charset="-128"/>
                          <a:ea typeface="Adobe 楷体 Std R" pitchFamily="18" charset="-128"/>
                          <a:cs typeface="+mn-cs"/>
                        </a:rPr>
                        <a:t>(</a:t>
                      </a:r>
                      <a:r>
                        <a:rPr kumimoji="0" lang="zh-TW" sz="1800" b="0" i="1" kern="1200" dirty="0">
                          <a:solidFill>
                            <a:schemeClr val="dk1"/>
                          </a:solidFill>
                          <a:effectLst/>
                          <a:latin typeface="Adobe 楷体 Std R" pitchFamily="18" charset="-128"/>
                          <a:ea typeface="Adobe 楷体 Std R" pitchFamily="18" charset="-128"/>
                          <a:cs typeface="+mn-cs"/>
                        </a:rPr>
                        <a:t>以科發月刊幾篇文章為例蓮葉效應、壁虎等含照片智財權處理</a:t>
                      </a:r>
                      <a:r>
                        <a:rPr kumimoji="0" lang="en-US" sz="1800" b="0" i="1" kern="1200" dirty="0">
                          <a:solidFill>
                            <a:schemeClr val="dk1"/>
                          </a:solidFill>
                          <a:effectLst/>
                          <a:latin typeface="Adobe 楷体 Std R" pitchFamily="18" charset="-128"/>
                          <a:ea typeface="Adobe 楷体 Std R" pitchFamily="18" charset="-128"/>
                          <a:cs typeface="+mn-cs"/>
                        </a:rPr>
                        <a:t>)</a:t>
                      </a:r>
                      <a:endParaRPr kumimoji="0" lang="zh-TW" sz="1800" b="0" i="1" kern="1200" dirty="0">
                        <a:solidFill>
                          <a:schemeClr val="dk1"/>
                        </a:solidFill>
                        <a:effectLst/>
                        <a:latin typeface="Adobe 楷体 Std R" pitchFamily="18" charset="-128"/>
                        <a:ea typeface="Adobe 楷体 Std R" pitchFamily="18" charset="-128"/>
                        <a:cs typeface="+mn-cs"/>
                      </a:endParaRPr>
                    </a:p>
                  </a:txBody>
                  <a:tcPr marL="48169" marR="48169" marT="0" marB="0">
                    <a:solidFill>
                      <a:schemeClr val="accent2">
                        <a:lumMod val="20000"/>
                        <a:lumOff val="80000"/>
                      </a:schemeClr>
                    </a:solidFill>
                  </a:tcPr>
                </a:tc>
                <a:tc>
                  <a:txBody>
                    <a:bodyPr/>
                    <a:lstStyle/>
                    <a:p>
                      <a:pPr>
                        <a:spcAft>
                          <a:spcPts val="0"/>
                        </a:spcAft>
                      </a:pPr>
                      <a:r>
                        <a:rPr lang="en-US" sz="1800" dirty="0">
                          <a:effectLst/>
                        </a:rPr>
                        <a:t> </a:t>
                      </a:r>
                      <a:endParaRPr lang="zh-TW" sz="1800" b="1" dirty="0">
                        <a:effectLst/>
                        <a:latin typeface="Times New Roman"/>
                        <a:cs typeface="新細明體"/>
                      </a:endParaRPr>
                    </a:p>
                  </a:txBody>
                  <a:tcPr marL="48169" marR="48169" marT="0" marB="0">
                    <a:solidFill>
                      <a:schemeClr val="accent2">
                        <a:lumMod val="40000"/>
                        <a:lumOff val="60000"/>
                      </a:schemeClr>
                    </a:solidFill>
                  </a:tcPr>
                </a:tc>
                <a:tc>
                  <a:txBody>
                    <a:bodyPr/>
                    <a:lstStyle/>
                    <a:p>
                      <a:pPr>
                        <a:spcAft>
                          <a:spcPts val="0"/>
                        </a:spcAft>
                      </a:pPr>
                      <a:r>
                        <a:rPr lang="en-US" sz="1800" dirty="0">
                          <a:effectLst/>
                        </a:rPr>
                        <a:t> </a:t>
                      </a:r>
                      <a:endParaRPr lang="zh-TW" sz="1800" b="1" dirty="0">
                        <a:effectLst/>
                        <a:latin typeface="Times New Roman"/>
                        <a:cs typeface="新細明體"/>
                      </a:endParaRPr>
                    </a:p>
                  </a:txBody>
                  <a:tcPr marL="48169" marR="48169" marT="0" marB="0"/>
                </a:tc>
              </a:tr>
            </a:tbl>
          </a:graphicData>
        </a:graphic>
      </p:graphicFrame>
    </p:spTree>
    <p:extLst>
      <p:ext uri="{BB962C8B-B14F-4D97-AF65-F5344CB8AC3E}">
        <p14:creationId xmlns:p14="http://schemas.microsoft.com/office/powerpoint/2010/main" val="26988035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sz="quarter" idx="1"/>
          </p:nvPr>
        </p:nvSpPr>
        <p:spPr>
          <a:xfrm>
            <a:off x="611560" y="908720"/>
            <a:ext cx="8153400" cy="2376264"/>
          </a:xfrm>
        </p:spPr>
        <p:txBody>
          <a:bodyPr>
            <a:normAutofit lnSpcReduction="10000"/>
          </a:bodyPr>
          <a:lstStyle/>
          <a:p>
            <a:pPr marL="0" indent="0" algn="ctr">
              <a:buNone/>
            </a:pPr>
            <a:endParaRPr lang="en-US" altLang="zh-TW" sz="8000" dirty="0" smtClean="0"/>
          </a:p>
          <a:p>
            <a:pPr marL="0" indent="0" algn="ctr">
              <a:buNone/>
            </a:pPr>
            <a:r>
              <a:rPr lang="zh-TW" altLang="en-US" sz="8000" b="1" dirty="0" smtClean="0"/>
              <a:t>玩真的</a:t>
            </a:r>
            <a:r>
              <a:rPr lang="en-US" altLang="zh-TW" sz="8000" b="1" dirty="0" smtClean="0">
                <a:solidFill>
                  <a:srgbClr val="C00000"/>
                </a:solidFill>
              </a:rPr>
              <a:t>!!!</a:t>
            </a:r>
            <a:endParaRPr lang="zh-TW" altLang="en-US" sz="8000" b="1" dirty="0">
              <a:solidFill>
                <a:srgbClr val="C00000"/>
              </a:solidFill>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 b="1248"/>
          <a:stretch/>
        </p:blipFill>
        <p:spPr bwMode="auto">
          <a:xfrm>
            <a:off x="107504" y="3712896"/>
            <a:ext cx="9036496" cy="2208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37904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sz="quarter" idx="1"/>
          </p:nvPr>
        </p:nvSpPr>
        <p:spPr/>
        <p:txBody>
          <a:bodyPr>
            <a:normAutofit fontScale="85000" lnSpcReduction="20000"/>
          </a:bodyPr>
          <a:lstStyle/>
          <a:p>
            <a:r>
              <a:rPr lang="zh-TW" altLang="en-US" b="1" dirty="0">
                <a:solidFill>
                  <a:srgbClr val="002060"/>
                </a:solidFill>
                <a:latin typeface="微軟正黑體" pitchFamily="34" charset="-120"/>
                <a:ea typeface="微軟正黑體" pitchFamily="34" charset="-120"/>
              </a:rPr>
              <a:t>開課老師：李旺龍教授 </a:t>
            </a:r>
            <a:endParaRPr lang="en-US" altLang="zh-TW" b="1" dirty="0" smtClean="0">
              <a:solidFill>
                <a:srgbClr val="002060"/>
              </a:solidFill>
              <a:latin typeface="微軟正黑體" pitchFamily="34" charset="-120"/>
              <a:ea typeface="微軟正黑體" pitchFamily="34" charset="-120"/>
            </a:endParaRPr>
          </a:p>
          <a:p>
            <a:r>
              <a:rPr lang="zh-TW" altLang="en-US" dirty="0" smtClean="0">
                <a:latin typeface="微軟正黑體" pitchFamily="34" charset="-120"/>
                <a:ea typeface="微軟正黑體" pitchFamily="34" charset="-120"/>
              </a:rPr>
              <a:t>聯絡電話</a:t>
            </a:r>
            <a:r>
              <a:rPr lang="zh-TW" altLang="en-US" dirty="0">
                <a:latin typeface="微軟正黑體" pitchFamily="34" charset="-120"/>
                <a:ea typeface="微軟正黑體" pitchFamily="34" charset="-120"/>
              </a:rPr>
              <a:t>：</a:t>
            </a:r>
            <a:r>
              <a:rPr lang="en-US" altLang="zh-TW" dirty="0">
                <a:latin typeface="微軟正黑體" pitchFamily="34" charset="-120"/>
                <a:ea typeface="微軟正黑體" pitchFamily="34" charset="-120"/>
              </a:rPr>
              <a:t>0920682641</a:t>
            </a:r>
            <a:r>
              <a:rPr lang="en-US" altLang="zh-TW" sz="2600" dirty="0">
                <a:latin typeface="微軟正黑體" pitchFamily="34" charset="-120"/>
                <a:ea typeface="微軟正黑體" pitchFamily="34" charset="-120"/>
              </a:rPr>
              <a:t>(</a:t>
            </a:r>
            <a:r>
              <a:rPr lang="zh-TW" altLang="en-US" sz="2600" dirty="0">
                <a:latin typeface="微軟正黑體" pitchFamily="34" charset="-120"/>
                <a:ea typeface="微軟正黑體" pitchFamily="34" charset="-120"/>
              </a:rPr>
              <a:t>時間：</a:t>
            </a:r>
            <a:r>
              <a:rPr lang="en-US" altLang="zh-TW" sz="2600" dirty="0">
                <a:latin typeface="微軟正黑體" pitchFamily="34" charset="-120"/>
                <a:ea typeface="微軟正黑體" pitchFamily="34" charset="-120"/>
              </a:rPr>
              <a:t>0700-2100)  </a:t>
            </a:r>
            <a:endParaRPr lang="en-US" altLang="zh-TW" sz="2600" dirty="0" smtClean="0">
              <a:latin typeface="微軟正黑體" pitchFamily="34" charset="-120"/>
              <a:ea typeface="微軟正黑體" pitchFamily="34" charset="-120"/>
            </a:endParaRPr>
          </a:p>
          <a:p>
            <a:r>
              <a:rPr lang="zh-CN" altLang="en-US" dirty="0" smtClean="0">
                <a:latin typeface="微軟正黑體" pitchFamily="34" charset="-120"/>
                <a:ea typeface="微軟正黑體" pitchFamily="34" charset="-120"/>
              </a:rPr>
              <a:t>校內分機：</a:t>
            </a:r>
            <a:r>
              <a:rPr lang="en-US" altLang="zh-TW" dirty="0" smtClean="0">
                <a:latin typeface="微軟正黑體" pitchFamily="34" charset="-120"/>
                <a:ea typeface="微軟正黑體" pitchFamily="34" charset="-120"/>
              </a:rPr>
              <a:t>06-2757575#31396 </a:t>
            </a:r>
            <a:endParaRPr lang="en-US" altLang="zh-TW" dirty="0">
              <a:latin typeface="微軟正黑體" pitchFamily="34" charset="-120"/>
              <a:ea typeface="微軟正黑體" pitchFamily="34" charset="-120"/>
            </a:endParaRPr>
          </a:p>
          <a:p>
            <a:r>
              <a:rPr lang="en-US" altLang="zh-TW" dirty="0">
                <a:latin typeface="微軟正黑體" pitchFamily="34" charset="-120"/>
                <a:ea typeface="微軟正黑體" pitchFamily="34" charset="-120"/>
              </a:rPr>
              <a:t>E-mail</a:t>
            </a:r>
            <a:r>
              <a:rPr lang="zh-TW" altLang="en-US" dirty="0">
                <a:latin typeface="微軟正黑體" pitchFamily="34" charset="-120"/>
                <a:ea typeface="微軟正黑體" pitchFamily="34" charset="-120"/>
              </a:rPr>
              <a:t>：</a:t>
            </a:r>
            <a:r>
              <a:rPr lang="en-US" altLang="zh-TW" dirty="0" smtClean="0">
                <a:latin typeface="微軟正黑體" pitchFamily="34" charset="-120"/>
                <a:ea typeface="微軟正黑體" pitchFamily="34" charset="-120"/>
                <a:hlinkClick r:id="rId2"/>
              </a:rPr>
              <a:t>wlli@mail.ncku.edu.tw</a:t>
            </a:r>
            <a:endParaRPr lang="en-US" altLang="zh-TW" dirty="0" smtClean="0">
              <a:latin typeface="微軟正黑體" pitchFamily="34" charset="-120"/>
              <a:ea typeface="微軟正黑體" pitchFamily="34" charset="-120"/>
            </a:endParaRPr>
          </a:p>
          <a:p>
            <a:r>
              <a:rPr lang="en-US" altLang="zh-TW" dirty="0" smtClean="0">
                <a:latin typeface="微軟正黑體" pitchFamily="34" charset="-120"/>
                <a:ea typeface="微軟正黑體" pitchFamily="34" charset="-120"/>
              </a:rPr>
              <a:t>OFFICE HOUR: </a:t>
            </a:r>
            <a:r>
              <a:rPr lang="zh-TW" altLang="en-US" dirty="0" smtClean="0">
                <a:latin typeface="微軟正黑體" pitchFamily="34" charset="-120"/>
                <a:ea typeface="微軟正黑體" pitchFamily="34" charset="-120"/>
              </a:rPr>
              <a:t>以電子郵件約時間</a:t>
            </a:r>
            <a:endParaRPr lang="en-US" altLang="zh-TW" dirty="0">
              <a:latin typeface="微軟正黑體" pitchFamily="34" charset="-120"/>
              <a:ea typeface="微軟正黑體" pitchFamily="34" charset="-120"/>
            </a:endParaRPr>
          </a:p>
          <a:p>
            <a:endParaRPr lang="en-US" altLang="zh-TW" dirty="0">
              <a:latin typeface="微軟正黑體" pitchFamily="34" charset="-120"/>
              <a:ea typeface="微軟正黑體" pitchFamily="34" charset="-120"/>
            </a:endParaRPr>
          </a:p>
          <a:p>
            <a:r>
              <a:rPr lang="zh-TW" altLang="en-US" b="1" dirty="0" smtClean="0">
                <a:solidFill>
                  <a:srgbClr val="002060"/>
                </a:solidFill>
                <a:latin typeface="微軟正黑體" pitchFamily="34" charset="-120"/>
                <a:ea typeface="微軟正黑體" pitchFamily="34" charset="-120"/>
              </a:rPr>
              <a:t>課程</a:t>
            </a:r>
            <a:r>
              <a:rPr lang="zh-TW" altLang="en-US" b="1" dirty="0">
                <a:solidFill>
                  <a:srgbClr val="002060"/>
                </a:solidFill>
                <a:latin typeface="微軟正黑體" pitchFamily="34" charset="-120"/>
                <a:ea typeface="微軟正黑體" pitchFamily="34" charset="-120"/>
              </a:rPr>
              <a:t>助教：</a:t>
            </a:r>
            <a:r>
              <a:rPr lang="zh-TW" altLang="en-US" b="1" dirty="0" smtClean="0">
                <a:solidFill>
                  <a:srgbClr val="002060"/>
                </a:solidFill>
                <a:latin typeface="微軟正黑體" pitchFamily="34" charset="-120"/>
                <a:ea typeface="微軟正黑體" pitchFamily="34" charset="-120"/>
              </a:rPr>
              <a:t>鄭俊科</a:t>
            </a:r>
            <a:endParaRPr lang="en-US" altLang="zh-TW" b="1" dirty="0" smtClean="0">
              <a:solidFill>
                <a:srgbClr val="002060"/>
              </a:solidFill>
              <a:latin typeface="微軟正黑體" pitchFamily="34" charset="-120"/>
              <a:ea typeface="微軟正黑體" pitchFamily="34" charset="-120"/>
            </a:endParaRPr>
          </a:p>
          <a:p>
            <a:r>
              <a:rPr lang="zh-TW" altLang="en-US" dirty="0" smtClean="0">
                <a:latin typeface="微軟正黑體" pitchFamily="34" charset="-120"/>
                <a:ea typeface="微軟正黑體" pitchFamily="34" charset="-120"/>
              </a:rPr>
              <a:t>聯絡電話</a:t>
            </a:r>
            <a:r>
              <a:rPr lang="zh-TW" altLang="en-US" dirty="0">
                <a:latin typeface="微軟正黑體" pitchFamily="34" charset="-120"/>
                <a:ea typeface="微軟正黑體" pitchFamily="34" charset="-120"/>
              </a:rPr>
              <a:t>：</a:t>
            </a:r>
            <a:r>
              <a:rPr lang="en-US" altLang="zh-TW" dirty="0">
                <a:latin typeface="微軟正黑體" pitchFamily="34" charset="-120"/>
                <a:ea typeface="微軟正黑體" pitchFamily="34" charset="-120"/>
              </a:rPr>
              <a:t>0963474964(</a:t>
            </a:r>
            <a:r>
              <a:rPr lang="zh-TW" altLang="en-US" dirty="0">
                <a:latin typeface="微軟正黑體" pitchFamily="34" charset="-120"/>
                <a:ea typeface="微軟正黑體" pitchFamily="34" charset="-120"/>
              </a:rPr>
              <a:t>時間：</a:t>
            </a:r>
            <a:r>
              <a:rPr lang="en-US" altLang="zh-TW" dirty="0">
                <a:latin typeface="微軟正黑體" pitchFamily="34" charset="-120"/>
                <a:ea typeface="微軟正黑體" pitchFamily="34" charset="-120"/>
              </a:rPr>
              <a:t>1000-2100)  </a:t>
            </a:r>
            <a:endParaRPr lang="en-US" altLang="zh-TW" dirty="0" smtClean="0">
              <a:latin typeface="微軟正黑體" pitchFamily="34" charset="-120"/>
              <a:ea typeface="微軟正黑體" pitchFamily="34" charset="-120"/>
            </a:endParaRPr>
          </a:p>
          <a:p>
            <a:r>
              <a:rPr lang="zh-CN" altLang="en-US" dirty="0" smtClean="0">
                <a:latin typeface="微軟正黑體" pitchFamily="34" charset="-120"/>
                <a:ea typeface="微軟正黑體" pitchFamily="34" charset="-120"/>
              </a:rPr>
              <a:t>校內分機：</a:t>
            </a:r>
            <a:r>
              <a:rPr lang="en-US" altLang="zh-TW" dirty="0" smtClean="0">
                <a:latin typeface="微軟正黑體" pitchFamily="34" charset="-120"/>
                <a:ea typeface="微軟正黑體" pitchFamily="34" charset="-120"/>
              </a:rPr>
              <a:t>06-2757575#31390</a:t>
            </a:r>
            <a:endParaRPr lang="en-US" altLang="zh-TW" dirty="0">
              <a:latin typeface="微軟正黑體" pitchFamily="34" charset="-120"/>
              <a:ea typeface="微軟正黑體" pitchFamily="34" charset="-120"/>
            </a:endParaRPr>
          </a:p>
          <a:p>
            <a:r>
              <a:rPr lang="en-US" altLang="zh-TW" dirty="0">
                <a:latin typeface="微軟正黑體" pitchFamily="34" charset="-120"/>
                <a:ea typeface="微軟正黑體" pitchFamily="34" charset="-120"/>
              </a:rPr>
              <a:t>E-mail</a:t>
            </a:r>
            <a:r>
              <a:rPr lang="zh-TW" altLang="en-US" dirty="0">
                <a:latin typeface="微軟正黑體" pitchFamily="34" charset="-120"/>
                <a:ea typeface="微軟正黑體" pitchFamily="34" charset="-120"/>
              </a:rPr>
              <a:t>：</a:t>
            </a:r>
            <a:r>
              <a:rPr lang="en-US" altLang="zh-TW" u="sng" dirty="0">
                <a:solidFill>
                  <a:schemeClr val="accent1">
                    <a:lumMod val="75000"/>
                  </a:schemeClr>
                </a:solidFill>
                <a:latin typeface="微軟正黑體" pitchFamily="34" charset="-120"/>
                <a:ea typeface="微軟正黑體" pitchFamily="34" charset="-120"/>
              </a:rPr>
              <a:t>e1496512@mail.ncku.edu.tw</a:t>
            </a:r>
          </a:p>
          <a:p>
            <a:r>
              <a:rPr lang="en-US" altLang="zh-TW" dirty="0">
                <a:latin typeface="微軟正黑體" pitchFamily="34" charset="-120"/>
                <a:ea typeface="微軟正黑體" pitchFamily="34" charset="-120"/>
              </a:rPr>
              <a:t>MSN: chinke87@hotmail.com</a:t>
            </a:r>
          </a:p>
          <a:p>
            <a:endParaRPr lang="zh-TW" altLang="en-US" dirty="0"/>
          </a:p>
        </p:txBody>
      </p:sp>
    </p:spTree>
    <p:extLst>
      <p:ext uri="{BB962C8B-B14F-4D97-AF65-F5344CB8AC3E}">
        <p14:creationId xmlns:p14="http://schemas.microsoft.com/office/powerpoint/2010/main" val="4375911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sz="quarter" idx="1"/>
          </p:nvPr>
        </p:nvSpPr>
        <p:spPr/>
        <p:txBody>
          <a:bodyPr/>
          <a:lstStyle/>
          <a:p>
            <a:r>
              <a:rPr lang="zh-TW" altLang="en-US" sz="3200" u="sng" dirty="0">
                <a:solidFill>
                  <a:srgbClr val="FF0000"/>
                </a:solidFill>
                <a:latin typeface="微軟正黑體" pitchFamily="34" charset="-120"/>
                <a:ea typeface="微軟正黑體" pitchFamily="34" charset="-120"/>
              </a:rPr>
              <a:t>材料系</a:t>
            </a:r>
            <a:r>
              <a:rPr lang="zh-TW" altLang="en-US" sz="3200" dirty="0">
                <a:solidFill>
                  <a:srgbClr val="FF0000"/>
                </a:solidFill>
                <a:latin typeface="微軟正黑體" pitchFamily="34" charset="-120"/>
                <a:ea typeface="微軟正黑體" pitchFamily="34" charset="-120"/>
              </a:rPr>
              <a:t>同學，不得選修本通識課程</a:t>
            </a:r>
            <a:r>
              <a:rPr lang="en-US" altLang="zh-TW" sz="3200" dirty="0" smtClean="0">
                <a:solidFill>
                  <a:srgbClr val="FF0000"/>
                </a:solidFill>
                <a:latin typeface="微軟正黑體" pitchFamily="34" charset="-120"/>
                <a:ea typeface="微軟正黑體" pitchFamily="34" charset="-120"/>
              </a:rPr>
              <a:t>!</a:t>
            </a:r>
          </a:p>
          <a:p>
            <a:pPr marL="0" indent="0">
              <a:buNone/>
            </a:pPr>
            <a:endParaRPr lang="en-US" altLang="zh-TW" sz="800" dirty="0">
              <a:solidFill>
                <a:srgbClr val="FF0000"/>
              </a:solidFill>
              <a:latin typeface="微軟正黑體" pitchFamily="34" charset="-120"/>
              <a:ea typeface="微軟正黑體" pitchFamily="34" charset="-120"/>
            </a:endParaRPr>
          </a:p>
          <a:p>
            <a:r>
              <a:rPr lang="en-US" altLang="zh-TW" sz="3200" b="1" dirty="0">
                <a:solidFill>
                  <a:srgbClr val="002060"/>
                </a:solidFill>
              </a:rPr>
              <a:t>Text Book: </a:t>
            </a:r>
            <a:r>
              <a:rPr lang="en-US" altLang="zh-CN" sz="3200" dirty="0">
                <a:solidFill>
                  <a:srgbClr val="002060"/>
                </a:solidFill>
                <a:latin typeface="KaiTi" pitchFamily="49" charset="-122"/>
                <a:ea typeface="KaiTi" pitchFamily="49" charset="-122"/>
              </a:rPr>
              <a:t>『</a:t>
            </a:r>
            <a:r>
              <a:rPr lang="zh-TW" altLang="zh-TW" sz="3200" dirty="0">
                <a:solidFill>
                  <a:srgbClr val="002060"/>
                </a:solidFill>
                <a:latin typeface="KaiTi" pitchFamily="49" charset="-122"/>
                <a:ea typeface="KaiTi" pitchFamily="49" charset="-122"/>
              </a:rPr>
              <a:t>學蜘蛛人趴趴走</a:t>
            </a:r>
            <a:r>
              <a:rPr lang="en-US" altLang="zh-CN" sz="3200" dirty="0">
                <a:solidFill>
                  <a:srgbClr val="002060"/>
                </a:solidFill>
                <a:latin typeface="KaiTi" pitchFamily="49" charset="-122"/>
                <a:ea typeface="KaiTi" pitchFamily="49" charset="-122"/>
              </a:rPr>
              <a:t>』</a:t>
            </a:r>
            <a:r>
              <a:rPr lang="zh-TW" altLang="zh-TW" sz="3200" dirty="0">
                <a:solidFill>
                  <a:srgbClr val="002060"/>
                </a:solidFill>
                <a:latin typeface="KaiTi" pitchFamily="49" charset="-122"/>
                <a:ea typeface="KaiTi" pitchFamily="49" charset="-122"/>
              </a:rPr>
              <a:t>、</a:t>
            </a:r>
            <a:r>
              <a:rPr lang="en-US" altLang="zh-CN" sz="3200" dirty="0">
                <a:solidFill>
                  <a:srgbClr val="002060"/>
                </a:solidFill>
                <a:latin typeface="KaiTi" pitchFamily="49" charset="-122"/>
                <a:ea typeface="KaiTi" pitchFamily="49" charset="-122"/>
              </a:rPr>
              <a:t>『</a:t>
            </a:r>
            <a:r>
              <a:rPr lang="zh-TW" altLang="zh-TW" sz="3200" dirty="0">
                <a:solidFill>
                  <a:srgbClr val="002060"/>
                </a:solidFill>
                <a:latin typeface="KaiTi" pitchFamily="49" charset="-122"/>
                <a:ea typeface="KaiTi" pitchFamily="49" charset="-122"/>
              </a:rPr>
              <a:t>貓掌與彈弓</a:t>
            </a:r>
            <a:r>
              <a:rPr lang="en-US" altLang="zh-CN" sz="3200" dirty="0">
                <a:solidFill>
                  <a:srgbClr val="002060"/>
                </a:solidFill>
                <a:latin typeface="KaiTi" pitchFamily="49" charset="-122"/>
                <a:ea typeface="KaiTi" pitchFamily="49" charset="-122"/>
              </a:rPr>
              <a:t>』</a:t>
            </a:r>
            <a:r>
              <a:rPr lang="zh-TW" altLang="zh-TW" sz="3200" dirty="0">
                <a:solidFill>
                  <a:srgbClr val="002060"/>
                </a:solidFill>
                <a:latin typeface="KaiTi" pitchFamily="49" charset="-122"/>
                <a:ea typeface="KaiTi" pitchFamily="49" charset="-122"/>
              </a:rPr>
              <a:t>、</a:t>
            </a:r>
            <a:r>
              <a:rPr lang="en-US" altLang="zh-CN" sz="3200" dirty="0">
                <a:solidFill>
                  <a:srgbClr val="002060"/>
                </a:solidFill>
                <a:latin typeface="KaiTi" pitchFamily="49" charset="-122"/>
                <a:ea typeface="KaiTi" pitchFamily="49" charset="-122"/>
              </a:rPr>
              <a:t>『</a:t>
            </a:r>
            <a:r>
              <a:rPr lang="zh-TW" altLang="zh-TW" sz="3200" dirty="0">
                <a:solidFill>
                  <a:srgbClr val="002060"/>
                </a:solidFill>
                <a:latin typeface="KaiTi" pitchFamily="49" charset="-122"/>
                <a:ea typeface="KaiTi" pitchFamily="49" charset="-122"/>
              </a:rPr>
              <a:t>人類的出路</a:t>
            </a:r>
            <a:r>
              <a:rPr lang="en-US" altLang="zh-CN" sz="3200" dirty="0" smtClean="0">
                <a:solidFill>
                  <a:srgbClr val="002060"/>
                </a:solidFill>
                <a:latin typeface="KaiTi" pitchFamily="49" charset="-122"/>
                <a:ea typeface="KaiTi" pitchFamily="49" charset="-122"/>
              </a:rPr>
              <a:t>』</a:t>
            </a:r>
          </a:p>
          <a:p>
            <a:endParaRPr lang="en-US" altLang="zh-CN" sz="800" dirty="0" smtClean="0">
              <a:latin typeface="Adobe 楷体 Std R" pitchFamily="18" charset="-128"/>
              <a:ea typeface="Adobe 楷体 Std R" pitchFamily="18" charset="-128"/>
            </a:endParaRPr>
          </a:p>
          <a:p>
            <a:pPr lvl="0"/>
            <a:r>
              <a:rPr lang="zh-TW" altLang="en-US" sz="3200" dirty="0">
                <a:solidFill>
                  <a:srgbClr val="002060"/>
                </a:solidFill>
              </a:rPr>
              <a:t>分組</a:t>
            </a:r>
            <a:r>
              <a:rPr lang="en-US" altLang="zh-TW" sz="3200" dirty="0">
                <a:solidFill>
                  <a:schemeClr val="tx1">
                    <a:lumMod val="85000"/>
                    <a:lumOff val="15000"/>
                  </a:schemeClr>
                </a:solidFill>
                <a:latin typeface="KaiTi" pitchFamily="49" charset="-122"/>
                <a:ea typeface="KaiTi" pitchFamily="49" charset="-122"/>
              </a:rPr>
              <a:t>(</a:t>
            </a:r>
            <a:r>
              <a:rPr lang="zh-TW" altLang="en-US" sz="3200" dirty="0">
                <a:solidFill>
                  <a:schemeClr val="tx1">
                    <a:lumMod val="85000"/>
                    <a:lumOff val="15000"/>
                  </a:schemeClr>
                </a:solidFill>
                <a:latin typeface="KaiTi" pitchFamily="49" charset="-122"/>
                <a:ea typeface="KaiTi" pitchFamily="49" charset="-122"/>
              </a:rPr>
              <a:t>兩人一組，限理工</a:t>
            </a:r>
            <a:r>
              <a:rPr lang="en-US" altLang="zh-TW" sz="3200" dirty="0">
                <a:solidFill>
                  <a:schemeClr val="tx1">
                    <a:lumMod val="85000"/>
                    <a:lumOff val="15000"/>
                  </a:schemeClr>
                </a:solidFill>
                <a:latin typeface="KaiTi" pitchFamily="49" charset="-122"/>
                <a:ea typeface="KaiTi" pitchFamily="49" charset="-122"/>
              </a:rPr>
              <a:t>+</a:t>
            </a:r>
            <a:r>
              <a:rPr lang="zh-TW" altLang="en-US" sz="3200" dirty="0">
                <a:solidFill>
                  <a:schemeClr val="tx1">
                    <a:lumMod val="85000"/>
                    <a:lumOff val="15000"/>
                  </a:schemeClr>
                </a:solidFill>
                <a:latin typeface="KaiTi" pitchFamily="49" charset="-122"/>
                <a:ea typeface="KaiTi" pitchFamily="49" charset="-122"/>
              </a:rPr>
              <a:t>社科人文</a:t>
            </a:r>
            <a:r>
              <a:rPr lang="en-US" altLang="zh-TW" sz="3200" dirty="0">
                <a:solidFill>
                  <a:schemeClr val="tx1">
                    <a:lumMod val="85000"/>
                    <a:lumOff val="15000"/>
                  </a:schemeClr>
                </a:solidFill>
                <a:latin typeface="KaiTi" pitchFamily="49" charset="-122"/>
                <a:ea typeface="KaiTi" pitchFamily="49" charset="-122"/>
              </a:rPr>
              <a:t>)</a:t>
            </a:r>
            <a:endParaRPr lang="zh-TW" altLang="zh-TW" sz="3200" dirty="0">
              <a:solidFill>
                <a:schemeClr val="tx1">
                  <a:lumMod val="85000"/>
                  <a:lumOff val="15000"/>
                </a:schemeClr>
              </a:solidFill>
              <a:latin typeface="KaiTi" pitchFamily="49" charset="-122"/>
              <a:ea typeface="KaiTi" pitchFamily="49" charset="-122"/>
            </a:endParaRPr>
          </a:p>
          <a:p>
            <a:endParaRPr lang="en-US" altLang="zh-CN" sz="800" dirty="0" smtClean="0">
              <a:latin typeface="Adobe 楷体 Std R" pitchFamily="18" charset="-128"/>
              <a:ea typeface="Adobe 楷体 Std R" pitchFamily="18" charset="-128"/>
            </a:endParaRPr>
          </a:p>
          <a:p>
            <a:pPr marL="0" indent="0">
              <a:buNone/>
            </a:pPr>
            <a:endParaRPr lang="en-US" altLang="zh-TW" sz="800" b="1" dirty="0">
              <a:latin typeface="Adobe 楷体 Std R" pitchFamily="18" charset="-128"/>
              <a:ea typeface="Adobe 楷体 Std R" pitchFamily="18" charset="-128"/>
            </a:endParaRPr>
          </a:p>
          <a:p>
            <a:pPr marL="0" indent="0">
              <a:buNone/>
            </a:pPr>
            <a:r>
              <a:rPr lang="zh-TW" altLang="zh-TW" sz="3200" b="1" dirty="0">
                <a:solidFill>
                  <a:srgbClr val="C00000"/>
                </a:solidFill>
                <a:latin typeface="KaiTi" pitchFamily="49" charset="-122"/>
                <a:ea typeface="KaiTi" pitchFamily="49" charset="-122"/>
              </a:rPr>
              <a:t>作業及報告不得抄襲，違者該次作業不予計分</a:t>
            </a:r>
            <a:endParaRPr lang="zh-TW" altLang="zh-TW" sz="3200" b="1" dirty="0">
              <a:latin typeface="KaiTi" pitchFamily="49" charset="-122"/>
              <a:ea typeface="KaiTi" pitchFamily="49" charset="-122"/>
            </a:endParaRPr>
          </a:p>
          <a:p>
            <a:endParaRPr lang="en-US" altLang="zh-TW" sz="3200" dirty="0">
              <a:solidFill>
                <a:srgbClr val="FF0000"/>
              </a:solidFill>
              <a:latin typeface="微軟正黑體" pitchFamily="34" charset="-120"/>
              <a:ea typeface="微軟正黑體" pitchFamily="34" charset="-120"/>
            </a:endParaRPr>
          </a:p>
          <a:p>
            <a:endParaRPr lang="zh-TW" altLang="en-US" dirty="0"/>
          </a:p>
        </p:txBody>
      </p:sp>
    </p:spTree>
    <p:extLst>
      <p:ext uri="{BB962C8B-B14F-4D97-AF65-F5344CB8AC3E}">
        <p14:creationId xmlns:p14="http://schemas.microsoft.com/office/powerpoint/2010/main" val="3784608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zh-TW" b="1" dirty="0">
                <a:effectLst>
                  <a:outerShdw blurRad="38100" dist="38100" dir="2700000" algn="tl">
                    <a:srgbClr val="000000">
                      <a:alpha val="43137"/>
                    </a:srgbClr>
                  </a:outerShdw>
                </a:effectLst>
              </a:rPr>
              <a:t>課程</a:t>
            </a:r>
            <a:r>
              <a:rPr lang="zh-TW" altLang="zh-TW" b="1" dirty="0" smtClean="0">
                <a:effectLst>
                  <a:outerShdw blurRad="38100" dist="38100" dir="2700000" algn="tl">
                    <a:srgbClr val="000000">
                      <a:alpha val="43137"/>
                    </a:srgbClr>
                  </a:outerShdw>
                </a:effectLst>
              </a:rPr>
              <a:t>大綱</a:t>
            </a:r>
            <a:endParaRPr lang="zh-TW" altLang="en-US" dirty="0">
              <a:effectLst>
                <a:outerShdw blurRad="38100" dist="38100" dir="2700000" algn="tl">
                  <a:srgbClr val="000000">
                    <a:alpha val="43137"/>
                  </a:srgbClr>
                </a:outerShdw>
              </a:effectLst>
            </a:endParaRPr>
          </a:p>
        </p:txBody>
      </p:sp>
      <p:sp>
        <p:nvSpPr>
          <p:cNvPr id="3" name="內容版面配置區 2"/>
          <p:cNvSpPr>
            <a:spLocks noGrp="1"/>
          </p:cNvSpPr>
          <p:nvPr>
            <p:ph sz="quarter" idx="1"/>
          </p:nvPr>
        </p:nvSpPr>
        <p:spPr/>
        <p:txBody>
          <a:bodyPr>
            <a:normAutofit fontScale="92500"/>
          </a:bodyPr>
          <a:lstStyle/>
          <a:p>
            <a:pPr marL="0" indent="0">
              <a:buNone/>
            </a:pPr>
            <a:r>
              <a:rPr lang="zh-TW" altLang="zh-TW" dirty="0" smtClean="0"/>
              <a:t>讓</a:t>
            </a:r>
            <a:r>
              <a:rPr lang="zh-TW" altLang="zh-TW" dirty="0"/>
              <a:t>參與同學理解</a:t>
            </a:r>
            <a:r>
              <a:rPr lang="zh-TW" altLang="zh-TW" b="1" dirty="0">
                <a:solidFill>
                  <a:srgbClr val="002060"/>
                </a:solidFill>
                <a:effectLst>
                  <a:outerShdw blurRad="38100" dist="38100" dir="2700000" algn="tl">
                    <a:srgbClr val="000000">
                      <a:alpha val="43137"/>
                    </a:srgbClr>
                  </a:outerShdw>
                </a:effectLst>
              </a:rPr>
              <a:t>仿生科技</a:t>
            </a:r>
            <a:r>
              <a:rPr lang="zh-TW" altLang="zh-TW" dirty="0"/>
              <a:t>基本定義、生物的獨特能力、功能性基本原理到仿生資料庫的</a:t>
            </a:r>
            <a:r>
              <a:rPr lang="zh-TW" altLang="zh-TW" dirty="0" smtClean="0"/>
              <a:t>使用</a:t>
            </a:r>
            <a:r>
              <a:rPr lang="zh-CN" altLang="en-US" dirty="0" smtClean="0"/>
              <a:t>。</a:t>
            </a:r>
            <a:endParaRPr lang="en-US" altLang="zh-CN" dirty="0" smtClean="0"/>
          </a:p>
          <a:p>
            <a:pPr marL="0" indent="0">
              <a:buNone/>
            </a:pPr>
            <a:endParaRPr lang="en-US" altLang="zh-TW" sz="900" dirty="0" smtClean="0"/>
          </a:p>
          <a:p>
            <a:r>
              <a:rPr lang="zh-TW" altLang="zh-TW" b="1" dirty="0" smtClean="0">
                <a:effectLst>
                  <a:outerShdw blurRad="38100" dist="38100" dir="2700000" algn="tl">
                    <a:srgbClr val="000000">
                      <a:alpha val="43137"/>
                    </a:srgbClr>
                  </a:outerShdw>
                </a:effectLst>
              </a:rPr>
              <a:t>課程活動</a:t>
            </a:r>
            <a:r>
              <a:rPr lang="zh-TW" altLang="en-US" b="1" dirty="0" smtClean="0">
                <a:effectLst>
                  <a:outerShdw blurRad="38100" dist="38100" dir="2700000" algn="tl">
                    <a:srgbClr val="000000">
                      <a:alpha val="43137"/>
                    </a:srgbClr>
                  </a:outerShdw>
                </a:effectLst>
              </a:rPr>
              <a:t>：</a:t>
            </a:r>
            <a:r>
              <a:rPr lang="zh-TW" altLang="zh-TW" dirty="0" smtClean="0"/>
              <a:t>從</a:t>
            </a:r>
            <a:r>
              <a:rPr lang="zh-TW" altLang="zh-TW" dirty="0"/>
              <a:t>網路現有的影音資料</a:t>
            </a:r>
            <a:r>
              <a:rPr lang="en-US" altLang="zh-TW" dirty="0"/>
              <a:t>(YouTube)</a:t>
            </a:r>
            <a:r>
              <a:rPr lang="zh-TW" altLang="zh-TW" dirty="0" smtClean="0">
                <a:latin typeface="+mn-ea"/>
              </a:rPr>
              <a:t>萃取</a:t>
            </a:r>
            <a:r>
              <a:rPr lang="zh-CN" altLang="en-US" dirty="0" smtClean="0">
                <a:latin typeface="微軟正黑體" pitchFamily="34" charset="-120"/>
                <a:ea typeface="微軟正黑體" pitchFamily="34" charset="-120"/>
              </a:rPr>
              <a:t>精華</a:t>
            </a:r>
            <a:r>
              <a:rPr lang="zh-TW" altLang="zh-TW" b="1" u="sng" dirty="0" smtClean="0">
                <a:solidFill>
                  <a:srgbClr val="0070C0"/>
                </a:solidFill>
                <a:latin typeface="+mn-ea"/>
              </a:rPr>
              <a:t>報告</a:t>
            </a:r>
            <a:r>
              <a:rPr lang="zh-TW" altLang="zh-TW" dirty="0">
                <a:latin typeface="+mn-ea"/>
              </a:rPr>
              <a:t>、</a:t>
            </a:r>
            <a:r>
              <a:rPr lang="zh-TW" altLang="zh-TW" b="1" u="sng" dirty="0">
                <a:solidFill>
                  <a:srgbClr val="0070C0"/>
                </a:solidFill>
                <a:latin typeface="+mn-ea"/>
              </a:rPr>
              <a:t>鍵結圖</a:t>
            </a:r>
            <a:r>
              <a:rPr lang="zh-TW" altLang="zh-TW" dirty="0">
                <a:latin typeface="+mn-ea"/>
              </a:rPr>
              <a:t>的繪製以展現生物及功能之間的</a:t>
            </a:r>
            <a:r>
              <a:rPr lang="zh-TW" altLang="zh-TW" dirty="0"/>
              <a:t>關聯性、現有應用及發想可能應用等都讓同學就現實面去思考仿生科技對於人類生活發展的影響</a:t>
            </a:r>
            <a:r>
              <a:rPr lang="zh-TW" altLang="zh-TW" dirty="0" smtClean="0"/>
              <a:t>。</a:t>
            </a:r>
            <a:endParaRPr lang="en-US" altLang="zh-TW" dirty="0" smtClean="0"/>
          </a:p>
          <a:p>
            <a:pPr>
              <a:buNone/>
            </a:pPr>
            <a:endParaRPr lang="en-US" altLang="zh-TW" sz="900" dirty="0" smtClean="0"/>
          </a:p>
          <a:p>
            <a:r>
              <a:rPr lang="en-US" altLang="zh-TW" b="1" dirty="0" smtClean="0">
                <a:effectLst>
                  <a:outerShdw blurRad="38100" dist="38100" dir="2700000" algn="tl">
                    <a:srgbClr val="000000">
                      <a:alpha val="43137"/>
                    </a:srgbClr>
                  </a:outerShdw>
                </a:effectLst>
              </a:rPr>
              <a:t>Loading</a:t>
            </a:r>
            <a:r>
              <a:rPr lang="zh-TW" altLang="en-US" b="1" dirty="0" smtClean="0">
                <a:effectLst>
                  <a:outerShdw blurRad="38100" dist="38100" dir="2700000" algn="tl">
                    <a:srgbClr val="000000">
                      <a:alpha val="43137"/>
                    </a:srgbClr>
                  </a:outerShdw>
                </a:effectLst>
              </a:rPr>
              <a:t>：</a:t>
            </a:r>
            <a:r>
              <a:rPr lang="zh-TW" altLang="zh-TW" dirty="0" smtClean="0"/>
              <a:t>自</a:t>
            </a:r>
            <a:r>
              <a:rPr lang="zh-TW" altLang="zh-TW" dirty="0"/>
              <a:t>拍</a:t>
            </a:r>
            <a:r>
              <a:rPr lang="zh-TW" altLang="zh-TW" b="1" u="sng" dirty="0">
                <a:solidFill>
                  <a:srgbClr val="0070C0"/>
                </a:solidFill>
              </a:rPr>
              <a:t>五分鐘</a:t>
            </a:r>
            <a:r>
              <a:rPr lang="zh-TW" altLang="zh-TW" dirty="0" smtClean="0"/>
              <a:t>的</a:t>
            </a:r>
            <a:r>
              <a:rPr lang="zh-CN" altLang="en-US" dirty="0" smtClean="0">
                <a:latin typeface="微軟正黑體" pitchFamily="34" charset="-120"/>
                <a:ea typeface="微軟正黑體" pitchFamily="34" charset="-120"/>
              </a:rPr>
              <a:t>影片</a:t>
            </a:r>
            <a:r>
              <a:rPr lang="zh-TW" altLang="zh-TW" dirty="0" smtClean="0"/>
              <a:t>報告</a:t>
            </a:r>
            <a:r>
              <a:rPr lang="zh-TW" altLang="zh-TW" dirty="0"/>
              <a:t>、海報製作、科普文章寫作以及廣播稿的書寫也都會在課程執行過程要求同學完成。</a:t>
            </a:r>
            <a:endParaRPr lang="zh-TW" altLang="zh-TW" b="1" dirty="0"/>
          </a:p>
          <a:p>
            <a:endParaRPr lang="zh-TW" altLang="en-US" dirty="0"/>
          </a:p>
        </p:txBody>
      </p:sp>
    </p:spTree>
    <p:extLst>
      <p:ext uri="{BB962C8B-B14F-4D97-AF65-F5344CB8AC3E}">
        <p14:creationId xmlns:p14="http://schemas.microsoft.com/office/powerpoint/2010/main" val="255098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Homework</a:t>
            </a:r>
            <a:endParaRPr lang="zh-TW" altLang="en-US" dirty="0"/>
          </a:p>
        </p:txBody>
      </p:sp>
      <p:sp>
        <p:nvSpPr>
          <p:cNvPr id="3" name="內容版面配置區 2"/>
          <p:cNvSpPr>
            <a:spLocks noGrp="1"/>
          </p:cNvSpPr>
          <p:nvPr>
            <p:ph sz="quarter" idx="1"/>
          </p:nvPr>
        </p:nvSpPr>
        <p:spPr>
          <a:xfrm>
            <a:off x="539552" y="1484784"/>
            <a:ext cx="8153400" cy="5158926"/>
          </a:xfrm>
        </p:spPr>
        <p:txBody>
          <a:bodyPr>
            <a:noAutofit/>
          </a:bodyPr>
          <a:lstStyle/>
          <a:p>
            <a:pPr lvl="0"/>
            <a:r>
              <a:rPr lang="zh-TW" altLang="zh-TW" sz="2400" b="1" u="sng" dirty="0">
                <a:effectLst>
                  <a:outerShdw blurRad="38100" dist="38100" dir="2700000" algn="tl">
                    <a:srgbClr val="000000">
                      <a:alpha val="43137"/>
                    </a:srgbClr>
                  </a:outerShdw>
                </a:effectLst>
              </a:rPr>
              <a:t>每週</a:t>
            </a:r>
            <a:r>
              <a:rPr lang="zh-TW" altLang="zh-TW" sz="2400" dirty="0"/>
              <a:t>上課需現場繳交整理</a:t>
            </a:r>
            <a:r>
              <a:rPr lang="zh-TW" altLang="zh-TW" sz="2400" b="1" u="sng" dirty="0">
                <a:solidFill>
                  <a:srgbClr val="002060"/>
                </a:solidFill>
              </a:rPr>
              <a:t>筆記</a:t>
            </a:r>
            <a:r>
              <a:rPr lang="en-US" altLang="zh-TW" sz="2400" dirty="0"/>
              <a:t>(</a:t>
            </a:r>
            <a:r>
              <a:rPr lang="zh-TW" altLang="zh-TW" sz="2400" b="1" dirty="0"/>
              <a:t>每次</a:t>
            </a:r>
            <a:r>
              <a:rPr lang="en-US" altLang="zh-TW" sz="2400" b="1" dirty="0"/>
              <a:t>1%</a:t>
            </a:r>
            <a:r>
              <a:rPr lang="zh-TW" altLang="zh-TW" sz="2400" b="1" dirty="0"/>
              <a:t>，共</a:t>
            </a:r>
            <a:r>
              <a:rPr lang="en-US" altLang="zh-TW" sz="2400" b="1" dirty="0">
                <a:solidFill>
                  <a:srgbClr val="C00000"/>
                </a:solidFill>
              </a:rPr>
              <a:t>18%</a:t>
            </a:r>
            <a:r>
              <a:rPr lang="en-US" altLang="zh-TW" sz="2400" dirty="0">
                <a:solidFill>
                  <a:srgbClr val="C00000"/>
                </a:solidFill>
              </a:rPr>
              <a:t>)</a:t>
            </a:r>
            <a:r>
              <a:rPr lang="zh-TW" altLang="zh-TW" sz="2400" dirty="0"/>
              <a:t>、兩天內</a:t>
            </a:r>
            <a:r>
              <a:rPr lang="en-US" altLang="zh-TW" sz="2400" dirty="0"/>
              <a:t>TA</a:t>
            </a:r>
            <a:r>
              <a:rPr lang="zh-TW" altLang="zh-TW" sz="2400" dirty="0"/>
              <a:t>會將掃描電子檔寄還給您，如未收到請主動與</a:t>
            </a:r>
            <a:r>
              <a:rPr lang="en-US" altLang="zh-TW" sz="2400" dirty="0"/>
              <a:t>TA</a:t>
            </a:r>
            <a:r>
              <a:rPr lang="zh-TW" altLang="zh-TW" sz="2400" dirty="0"/>
              <a:t>或老師連繫</a:t>
            </a:r>
            <a:r>
              <a:rPr lang="zh-TW" altLang="zh-TW" sz="2400" dirty="0" smtClean="0"/>
              <a:t>。</a:t>
            </a:r>
            <a:endParaRPr lang="en-US" altLang="zh-TW" sz="2400" dirty="0" smtClean="0"/>
          </a:p>
          <a:p>
            <a:pPr marL="0" lvl="0" indent="0">
              <a:buNone/>
            </a:pPr>
            <a:r>
              <a:rPr lang="zh-TW" altLang="en-US" sz="2400" dirty="0" smtClean="0"/>
              <a:t>    </a:t>
            </a:r>
            <a:r>
              <a:rPr lang="zh-TW" altLang="en-US" sz="2400" b="1" i="1" dirty="0" smtClean="0">
                <a:solidFill>
                  <a:srgbClr val="FF0000"/>
                </a:solidFill>
                <a:effectLst>
                  <a:outerShdw blurRad="38100" dist="38100" dir="2700000" algn="tl">
                    <a:srgbClr val="000000">
                      <a:alpha val="43137"/>
                    </a:srgbClr>
                  </a:outerShdw>
                </a:effectLst>
              </a:rPr>
              <a:t>分組</a:t>
            </a:r>
            <a:r>
              <a:rPr lang="en-US" altLang="zh-TW" sz="2400" b="1" i="1" dirty="0">
                <a:solidFill>
                  <a:srgbClr val="FF0000"/>
                </a:solidFill>
                <a:effectLst>
                  <a:outerShdw blurRad="38100" dist="38100" dir="2700000" algn="tl">
                    <a:srgbClr val="000000">
                      <a:alpha val="43137"/>
                    </a:srgbClr>
                  </a:outerShdw>
                </a:effectLst>
              </a:rPr>
              <a:t>(</a:t>
            </a:r>
            <a:r>
              <a:rPr lang="zh-TW" altLang="en-US" sz="2400" b="1" i="1" dirty="0">
                <a:solidFill>
                  <a:srgbClr val="FF0000"/>
                </a:solidFill>
                <a:effectLst>
                  <a:outerShdw blurRad="38100" dist="38100" dir="2700000" algn="tl">
                    <a:srgbClr val="000000">
                      <a:alpha val="43137"/>
                    </a:srgbClr>
                  </a:outerShdw>
                </a:effectLst>
              </a:rPr>
              <a:t>兩人一組，限理工</a:t>
            </a:r>
            <a:r>
              <a:rPr lang="en-US" altLang="zh-TW" sz="2400" b="1" i="1" dirty="0">
                <a:solidFill>
                  <a:srgbClr val="FF0000"/>
                </a:solidFill>
                <a:effectLst>
                  <a:outerShdw blurRad="38100" dist="38100" dir="2700000" algn="tl">
                    <a:srgbClr val="000000">
                      <a:alpha val="43137"/>
                    </a:srgbClr>
                  </a:outerShdw>
                </a:effectLst>
              </a:rPr>
              <a:t>+</a:t>
            </a:r>
            <a:r>
              <a:rPr lang="zh-TW" altLang="en-US" sz="2400" b="1" i="1" dirty="0">
                <a:solidFill>
                  <a:srgbClr val="FF0000"/>
                </a:solidFill>
                <a:effectLst>
                  <a:outerShdw blurRad="38100" dist="38100" dir="2700000" algn="tl">
                    <a:srgbClr val="000000">
                      <a:alpha val="43137"/>
                    </a:srgbClr>
                  </a:outerShdw>
                </a:effectLst>
              </a:rPr>
              <a:t>社科人文</a:t>
            </a:r>
            <a:r>
              <a:rPr lang="en-US" altLang="zh-TW" sz="2400" b="1" i="1" dirty="0">
                <a:solidFill>
                  <a:srgbClr val="FF0000"/>
                </a:solidFill>
                <a:effectLst>
                  <a:outerShdw blurRad="38100" dist="38100" dir="2700000" algn="tl">
                    <a:srgbClr val="000000">
                      <a:alpha val="43137"/>
                    </a:srgbClr>
                  </a:outerShdw>
                </a:effectLst>
              </a:rPr>
              <a:t>)</a:t>
            </a:r>
            <a:endParaRPr lang="zh-TW" altLang="zh-TW" sz="2400" b="1" i="1" dirty="0">
              <a:solidFill>
                <a:srgbClr val="FF0000"/>
              </a:solidFill>
              <a:effectLst>
                <a:outerShdw blurRad="38100" dist="38100" dir="2700000" algn="tl">
                  <a:srgbClr val="000000">
                    <a:alpha val="43137"/>
                  </a:srgbClr>
                </a:outerShdw>
              </a:effectLst>
            </a:endParaRPr>
          </a:p>
          <a:p>
            <a:pPr lvl="0"/>
            <a:r>
              <a:rPr lang="zh-TW" altLang="zh-TW" sz="2400" b="1" u="sng" dirty="0">
                <a:solidFill>
                  <a:srgbClr val="002060"/>
                </a:solidFill>
                <a:effectLst>
                  <a:outerShdw blurRad="38100" dist="38100" dir="2700000" algn="tl">
                    <a:srgbClr val="000000">
                      <a:alpha val="43137"/>
                    </a:srgbClr>
                  </a:outerShdw>
                </a:effectLst>
              </a:rPr>
              <a:t>期末小書</a:t>
            </a:r>
            <a:r>
              <a:rPr lang="zh-TW" altLang="zh-TW" sz="2400" dirty="0"/>
              <a:t>一本</a:t>
            </a:r>
            <a:r>
              <a:rPr lang="en-US" altLang="zh-TW" sz="2400" i="1" dirty="0">
                <a:solidFill>
                  <a:schemeClr val="tx1">
                    <a:lumMod val="65000"/>
                    <a:lumOff val="35000"/>
                  </a:schemeClr>
                </a:solidFill>
                <a:latin typeface="Adobe 楷体 Std R" pitchFamily="18" charset="-128"/>
                <a:ea typeface="Adobe 楷体 Std R" pitchFamily="18" charset="-128"/>
              </a:rPr>
              <a:t>(</a:t>
            </a:r>
            <a:r>
              <a:rPr lang="zh-TW" altLang="zh-TW" sz="2400" i="1" dirty="0">
                <a:solidFill>
                  <a:schemeClr val="tx1">
                    <a:lumMod val="65000"/>
                    <a:lumOff val="35000"/>
                  </a:schemeClr>
                </a:solidFill>
                <a:latin typeface="Adobe 楷体 Std R" pitchFamily="18" charset="-128"/>
                <a:ea typeface="Adobe 楷体 Std R" pitchFamily="18" charset="-128"/>
              </a:rPr>
              <a:t>內容匯集您上課課後的筆記整理及期中期末報告、影音資料、廣播稿、科普文章及科學人文省思</a:t>
            </a:r>
            <a:r>
              <a:rPr lang="en-US" altLang="zh-TW" sz="2400" i="1" dirty="0">
                <a:solidFill>
                  <a:schemeClr val="tx1">
                    <a:lumMod val="65000"/>
                    <a:lumOff val="35000"/>
                  </a:schemeClr>
                </a:solidFill>
                <a:latin typeface="Adobe 楷体 Std R" pitchFamily="18" charset="-128"/>
                <a:ea typeface="Adobe 楷体 Std R" pitchFamily="18" charset="-128"/>
              </a:rPr>
              <a:t>)</a:t>
            </a:r>
            <a:r>
              <a:rPr lang="zh-TW" altLang="zh-TW" sz="2400" dirty="0">
                <a:solidFill>
                  <a:schemeClr val="tx1">
                    <a:lumMod val="65000"/>
                    <a:lumOff val="35000"/>
                  </a:schemeClr>
                </a:solidFill>
              </a:rPr>
              <a:t>。</a:t>
            </a:r>
            <a:endParaRPr lang="zh-TW" altLang="zh-TW" sz="2400" b="1" dirty="0">
              <a:solidFill>
                <a:schemeClr val="tx1">
                  <a:lumMod val="65000"/>
                  <a:lumOff val="35000"/>
                </a:schemeClr>
              </a:solidFill>
            </a:endParaRPr>
          </a:p>
          <a:p>
            <a:pPr lvl="0"/>
            <a:r>
              <a:rPr lang="zh-TW" altLang="zh-TW" sz="2400" b="1" u="sng" dirty="0">
                <a:solidFill>
                  <a:srgbClr val="002060"/>
                </a:solidFill>
                <a:effectLst>
                  <a:outerShdw blurRad="38100" dist="38100" dir="2700000" algn="tl">
                    <a:srgbClr val="000000">
                      <a:alpha val="43137"/>
                    </a:srgbClr>
                  </a:outerShdw>
                </a:effectLst>
              </a:rPr>
              <a:t>期中報告</a:t>
            </a:r>
            <a:r>
              <a:rPr lang="en-US" altLang="zh-TW" sz="2400" u="sng" dirty="0">
                <a:solidFill>
                  <a:srgbClr val="C00000"/>
                </a:solidFill>
              </a:rPr>
              <a:t>(30</a:t>
            </a:r>
            <a:r>
              <a:rPr lang="en-US" altLang="zh-TW" sz="2400" u="sng" dirty="0" smtClean="0">
                <a:solidFill>
                  <a:srgbClr val="C00000"/>
                </a:solidFill>
              </a:rPr>
              <a:t>%)</a:t>
            </a:r>
            <a:r>
              <a:rPr lang="zh-CN" altLang="en-US" sz="2400" dirty="0" smtClean="0"/>
              <a:t>：</a:t>
            </a:r>
            <a:r>
              <a:rPr lang="zh-TW" altLang="zh-TW" sz="2400" dirty="0" smtClean="0"/>
              <a:t>需</a:t>
            </a:r>
            <a:r>
              <a:rPr lang="zh-TW" altLang="zh-TW" sz="2400" dirty="0"/>
              <a:t>將期末小書雛型、廣播稿、錄製</a:t>
            </a:r>
            <a:r>
              <a:rPr lang="en-US" altLang="zh-TW" sz="2400" dirty="0"/>
              <a:t>5</a:t>
            </a:r>
            <a:r>
              <a:rPr lang="zh-TW" altLang="zh-TW" sz="2400" dirty="0"/>
              <a:t>分鐘短片及海報一張，上傳</a:t>
            </a:r>
            <a:r>
              <a:rPr lang="en-US" altLang="zh-TW" sz="2400" dirty="0"/>
              <a:t>Moodle</a:t>
            </a:r>
            <a:r>
              <a:rPr lang="zh-TW" altLang="zh-TW" sz="2400" dirty="0"/>
              <a:t>，由同學互評成績</a:t>
            </a:r>
            <a:r>
              <a:rPr lang="en-US" altLang="zh-TW" sz="2400" dirty="0"/>
              <a:t>(</a:t>
            </a:r>
            <a:r>
              <a:rPr lang="zh-TW" altLang="zh-TW" sz="2400" dirty="0"/>
              <a:t>佔該項成績的</a:t>
            </a:r>
            <a:r>
              <a:rPr lang="en-US" altLang="zh-TW" sz="2400" dirty="0"/>
              <a:t>30%)</a:t>
            </a:r>
            <a:endParaRPr lang="zh-TW" altLang="zh-TW" sz="2400" b="1" dirty="0"/>
          </a:p>
          <a:p>
            <a:pPr lvl="0"/>
            <a:r>
              <a:rPr lang="zh-TW" altLang="zh-TW" sz="2400" b="1" u="sng" dirty="0">
                <a:solidFill>
                  <a:srgbClr val="002060"/>
                </a:solidFill>
                <a:effectLst>
                  <a:outerShdw blurRad="38100" dist="38100" dir="2700000" algn="tl">
                    <a:srgbClr val="000000">
                      <a:alpha val="43137"/>
                    </a:srgbClr>
                  </a:outerShdw>
                </a:effectLst>
              </a:rPr>
              <a:t>期末報告</a:t>
            </a:r>
            <a:r>
              <a:rPr lang="en-US" altLang="zh-TW" sz="2400" u="sng" dirty="0">
                <a:solidFill>
                  <a:srgbClr val="C00000"/>
                </a:solidFill>
              </a:rPr>
              <a:t>(32%)</a:t>
            </a:r>
            <a:r>
              <a:rPr lang="zh-TW" altLang="zh-TW" sz="2400" dirty="0"/>
              <a:t>：期末小書</a:t>
            </a:r>
            <a:r>
              <a:rPr lang="en-US" altLang="zh-TW" sz="2400" dirty="0"/>
              <a:t>(</a:t>
            </a:r>
            <a:r>
              <a:rPr lang="zh-TW" altLang="zh-TW" sz="2400" dirty="0"/>
              <a:t>格式為</a:t>
            </a:r>
            <a:r>
              <a:rPr lang="en-US" altLang="zh-TW" sz="2400" dirty="0"/>
              <a:t>word</a:t>
            </a:r>
            <a:r>
              <a:rPr lang="zh-TW" altLang="zh-TW" sz="2400" dirty="0"/>
              <a:t>檔</a:t>
            </a:r>
            <a:r>
              <a:rPr lang="en-US" altLang="zh-TW" sz="2400" dirty="0"/>
              <a:t>)</a:t>
            </a:r>
            <a:r>
              <a:rPr lang="zh-TW" altLang="zh-TW" sz="2400" dirty="0"/>
              <a:t>、修改版海報、廣播稿</a:t>
            </a:r>
            <a:r>
              <a:rPr lang="en-US" altLang="zh-TW" sz="2400" dirty="0"/>
              <a:t>(</a:t>
            </a:r>
            <a:r>
              <a:rPr lang="zh-TW" altLang="zh-TW" sz="2400" dirty="0"/>
              <a:t>文字</a:t>
            </a:r>
            <a:r>
              <a:rPr lang="en-US" altLang="zh-TW" sz="2400" dirty="0"/>
              <a:t>)</a:t>
            </a:r>
            <a:r>
              <a:rPr lang="zh-TW" altLang="zh-TW" sz="2400" dirty="0"/>
              <a:t>、科普文章及五分鐘短片</a:t>
            </a:r>
            <a:r>
              <a:rPr lang="en-US" altLang="zh-TW" sz="2400" dirty="0"/>
              <a:t>(</a:t>
            </a:r>
            <a:r>
              <a:rPr lang="zh-TW" altLang="zh-TW" sz="2400" dirty="0"/>
              <a:t>短片；要思考如果沒有影像，是否也可以如廣播般讓大家從聲音檔就可聽懂</a:t>
            </a:r>
            <a:r>
              <a:rPr lang="en-US" altLang="zh-TW" sz="2400" dirty="0"/>
              <a:t>)</a:t>
            </a:r>
            <a:r>
              <a:rPr lang="zh-TW" altLang="zh-TW" sz="2400" dirty="0" smtClean="0"/>
              <a:t>。</a:t>
            </a:r>
            <a:endParaRPr lang="zh-TW" altLang="zh-TW" sz="2400" b="1" dirty="0"/>
          </a:p>
        </p:txBody>
      </p:sp>
    </p:spTree>
    <p:extLst>
      <p:ext uri="{BB962C8B-B14F-4D97-AF65-F5344CB8AC3E}">
        <p14:creationId xmlns:p14="http://schemas.microsoft.com/office/powerpoint/2010/main" val="2253279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Homework</a:t>
            </a:r>
            <a:endParaRPr lang="zh-TW" altLang="en-US" dirty="0"/>
          </a:p>
        </p:txBody>
      </p:sp>
      <p:sp>
        <p:nvSpPr>
          <p:cNvPr id="3" name="內容版面配置區 2"/>
          <p:cNvSpPr>
            <a:spLocks noGrp="1"/>
          </p:cNvSpPr>
          <p:nvPr>
            <p:ph sz="quarter" idx="1"/>
          </p:nvPr>
        </p:nvSpPr>
        <p:spPr/>
        <p:txBody>
          <a:bodyPr>
            <a:normAutofit/>
          </a:bodyPr>
          <a:lstStyle/>
          <a:p>
            <a:pPr lvl="0"/>
            <a:r>
              <a:rPr lang="zh-TW" altLang="zh-TW" dirty="0"/>
              <a:t>課堂規劃</a:t>
            </a:r>
            <a:r>
              <a:rPr lang="zh-TW" altLang="zh-TW" b="1" u="sng" dirty="0">
                <a:solidFill>
                  <a:srgbClr val="002060"/>
                </a:solidFill>
                <a:effectLst>
                  <a:outerShdw blurRad="38100" dist="38100" dir="2700000" algn="tl">
                    <a:srgbClr val="000000">
                      <a:alpha val="43137"/>
                    </a:srgbClr>
                  </a:outerShdw>
                </a:effectLst>
              </a:rPr>
              <a:t>上台報告</a:t>
            </a:r>
            <a:r>
              <a:rPr lang="en-US" altLang="zh-TW" dirty="0">
                <a:solidFill>
                  <a:srgbClr val="C00000"/>
                </a:solidFill>
              </a:rPr>
              <a:t>(10%)</a:t>
            </a:r>
            <a:r>
              <a:rPr lang="zh-TW" altLang="zh-TW" dirty="0"/>
              <a:t>：依據您有興趣的生物或是功能搜尋及下載現有的</a:t>
            </a:r>
            <a:r>
              <a:rPr lang="en-US" altLang="zh-TW" dirty="0"/>
              <a:t>YouTube</a:t>
            </a:r>
            <a:r>
              <a:rPr lang="zh-TW" altLang="zh-TW" dirty="0"/>
              <a:t>影片，讀完並寫上評論，在課堂上介紹</a:t>
            </a:r>
            <a:r>
              <a:rPr lang="zh-TW" altLang="zh-TW" dirty="0" smtClean="0"/>
              <a:t>。</a:t>
            </a:r>
            <a:endParaRPr lang="en-US" altLang="zh-TW" dirty="0" smtClean="0"/>
          </a:p>
          <a:p>
            <a:pPr lvl="0"/>
            <a:endParaRPr lang="zh-TW" altLang="zh-TW" sz="800" b="1" dirty="0"/>
          </a:p>
          <a:p>
            <a:pPr lvl="0"/>
            <a:r>
              <a:rPr lang="zh-TW" altLang="zh-TW" dirty="0"/>
              <a:t>搜尋現有英文網頁，</a:t>
            </a:r>
            <a:r>
              <a:rPr lang="zh-TW" altLang="zh-TW" sz="2800" b="1" u="sng" dirty="0">
                <a:solidFill>
                  <a:srgbClr val="002060"/>
                </a:solidFill>
              </a:rPr>
              <a:t>報導你的生物及仿生應用</a:t>
            </a:r>
            <a:r>
              <a:rPr lang="en-US" altLang="zh-TW" i="1" dirty="0">
                <a:solidFill>
                  <a:schemeClr val="tx1">
                    <a:lumMod val="65000"/>
                    <a:lumOff val="35000"/>
                  </a:schemeClr>
                </a:solidFill>
              </a:rPr>
              <a:t>(</a:t>
            </a:r>
            <a:r>
              <a:rPr lang="zh-TW" altLang="zh-TW" i="1" dirty="0">
                <a:solidFill>
                  <a:schemeClr val="tx1">
                    <a:lumMod val="65000"/>
                    <a:lumOff val="35000"/>
                  </a:schemeClr>
                </a:solidFill>
              </a:rPr>
              <a:t>唯一可以註明出處且可以複製文件的一個作業</a:t>
            </a:r>
            <a:r>
              <a:rPr lang="en-US" altLang="zh-TW" i="1" dirty="0">
                <a:solidFill>
                  <a:schemeClr val="tx1">
                    <a:lumMod val="65000"/>
                    <a:lumOff val="35000"/>
                  </a:schemeClr>
                </a:solidFill>
              </a:rPr>
              <a:t>)</a:t>
            </a:r>
            <a:r>
              <a:rPr lang="en-US" altLang="zh-TW" dirty="0">
                <a:solidFill>
                  <a:srgbClr val="C00000"/>
                </a:solidFill>
              </a:rPr>
              <a:t>(10</a:t>
            </a:r>
            <a:r>
              <a:rPr lang="en-US" altLang="zh-TW" dirty="0" smtClean="0">
                <a:solidFill>
                  <a:srgbClr val="C00000"/>
                </a:solidFill>
              </a:rPr>
              <a:t>%)</a:t>
            </a:r>
          </a:p>
          <a:p>
            <a:pPr lvl="0">
              <a:buNone/>
            </a:pPr>
            <a:endParaRPr lang="en-US" altLang="zh-TW" sz="800" dirty="0">
              <a:solidFill>
                <a:srgbClr val="C00000"/>
              </a:solidFill>
            </a:endParaRPr>
          </a:p>
          <a:p>
            <a:pPr marL="0" lvl="0" indent="0">
              <a:buNone/>
            </a:pPr>
            <a:r>
              <a:rPr lang="zh-TW" altLang="zh-TW" b="1" dirty="0" smtClean="0">
                <a:solidFill>
                  <a:srgbClr val="C00000"/>
                </a:solidFill>
                <a:latin typeface="Adobe 楷体 Std R" pitchFamily="18" charset="-128"/>
                <a:ea typeface="Adobe 楷体 Std R" pitchFamily="18" charset="-128"/>
              </a:rPr>
              <a:t>其他</a:t>
            </a:r>
            <a:r>
              <a:rPr lang="zh-TW" altLang="zh-TW" b="1" dirty="0">
                <a:solidFill>
                  <a:srgbClr val="C00000"/>
                </a:solidFill>
                <a:latin typeface="Adobe 楷体 Std R" pitchFamily="18" charset="-128"/>
                <a:ea typeface="Adobe 楷体 Std R" pitchFamily="18" charset="-128"/>
              </a:rPr>
              <a:t>作業及報告不得抄襲，違者該次作業不予計分。</a:t>
            </a:r>
          </a:p>
          <a:p>
            <a:endParaRPr lang="zh-TW" altLang="en-US" dirty="0"/>
          </a:p>
        </p:txBody>
      </p:sp>
    </p:spTree>
    <p:extLst>
      <p:ext uri="{BB962C8B-B14F-4D97-AF65-F5344CB8AC3E}">
        <p14:creationId xmlns:p14="http://schemas.microsoft.com/office/powerpoint/2010/main" val="23359069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dirty="0"/>
              <a:t>報告基本規格</a:t>
            </a:r>
            <a:endParaRPr lang="zh-TW" altLang="en-US" dirty="0"/>
          </a:p>
        </p:txBody>
      </p:sp>
      <p:sp>
        <p:nvSpPr>
          <p:cNvPr id="3" name="內容版面配置區 2"/>
          <p:cNvSpPr>
            <a:spLocks noGrp="1"/>
          </p:cNvSpPr>
          <p:nvPr>
            <p:ph sz="quarter" idx="1"/>
          </p:nvPr>
        </p:nvSpPr>
        <p:spPr>
          <a:xfrm>
            <a:off x="612648" y="1600200"/>
            <a:ext cx="8351840" cy="4495800"/>
          </a:xfrm>
        </p:spPr>
        <p:txBody>
          <a:bodyPr/>
          <a:lstStyle/>
          <a:p>
            <a:pPr lvl="0"/>
            <a:r>
              <a:rPr lang="en-US" altLang="zh-TW" b="1" u="sng" dirty="0" err="1" smtClean="0">
                <a:solidFill>
                  <a:srgbClr val="002060"/>
                </a:solidFill>
              </a:rPr>
              <a:t>AskNature</a:t>
            </a:r>
            <a:r>
              <a:rPr lang="en-US" altLang="zh-TW" b="1" u="sng" dirty="0" smtClean="0">
                <a:solidFill>
                  <a:srgbClr val="002060"/>
                </a:solidFill>
              </a:rPr>
              <a:t> </a:t>
            </a:r>
            <a:r>
              <a:rPr lang="zh-TW" altLang="zh-TW" b="1" u="sng" dirty="0" smtClean="0">
                <a:solidFill>
                  <a:srgbClr val="002060"/>
                </a:solidFill>
              </a:rPr>
              <a:t>鍵</a:t>
            </a:r>
            <a:r>
              <a:rPr lang="zh-TW" altLang="zh-TW" b="1" u="sng" dirty="0">
                <a:solidFill>
                  <a:srgbClr val="002060"/>
                </a:solidFill>
              </a:rPr>
              <a:t>結圖</a:t>
            </a:r>
            <a:r>
              <a:rPr lang="en-US" altLang="zh-TW" dirty="0"/>
              <a:t>(Bond Graph) </a:t>
            </a:r>
            <a:r>
              <a:rPr lang="zh-TW" altLang="zh-TW" dirty="0"/>
              <a:t>從某一種有興趣的生物繪出其功能，再由功能連結出其他生物，其間要展現的元素為： </a:t>
            </a:r>
            <a:endParaRPr lang="en-US" altLang="zh-TW" dirty="0" smtClean="0"/>
          </a:p>
          <a:p>
            <a:pPr marL="514350" lvl="0" indent="-514350">
              <a:buFont typeface="+mj-lt"/>
              <a:buAutoNum type="arabicPeriod"/>
            </a:pPr>
            <a:r>
              <a:rPr lang="zh-TW" altLang="zh-TW" dirty="0" smtClean="0">
                <a:solidFill>
                  <a:srgbClr val="0070C0"/>
                </a:solidFill>
                <a:latin typeface="Adobe 楷体 Std R" pitchFamily="18" charset="-128"/>
                <a:ea typeface="Adobe 楷体 Std R" pitchFamily="18" charset="-128"/>
              </a:rPr>
              <a:t>歷史</a:t>
            </a:r>
            <a:r>
              <a:rPr lang="zh-TW" altLang="zh-TW" dirty="0">
                <a:solidFill>
                  <a:srgbClr val="0070C0"/>
                </a:solidFill>
                <a:latin typeface="Adobe 楷体 Std R" pitchFamily="18" charset="-128"/>
                <a:ea typeface="Adobe 楷体 Std R" pitchFamily="18" charset="-128"/>
              </a:rPr>
              <a:t>故事</a:t>
            </a:r>
            <a:r>
              <a:rPr lang="en-US" altLang="zh-TW" i="1" dirty="0">
                <a:solidFill>
                  <a:schemeClr val="bg2">
                    <a:lumMod val="10000"/>
                  </a:schemeClr>
                </a:solidFill>
                <a:latin typeface="Adobe 楷体 Std R" pitchFamily="18" charset="-128"/>
                <a:ea typeface="Adobe 楷体 Std R" pitchFamily="18" charset="-128"/>
              </a:rPr>
              <a:t>(</a:t>
            </a:r>
            <a:r>
              <a:rPr lang="zh-TW" altLang="zh-TW" i="1" dirty="0">
                <a:solidFill>
                  <a:schemeClr val="bg2">
                    <a:lumMod val="10000"/>
                  </a:schemeClr>
                </a:solidFill>
                <a:latin typeface="Adobe 楷体 Std R" pitchFamily="18" charset="-128"/>
                <a:ea typeface="Adobe 楷体 Std R" pitchFamily="18" charset="-128"/>
              </a:rPr>
              <a:t>文獻回顧、古早故事或是研究小插曲</a:t>
            </a:r>
            <a:r>
              <a:rPr lang="en-US" altLang="zh-TW" i="1" dirty="0" smtClean="0">
                <a:solidFill>
                  <a:schemeClr val="bg2">
                    <a:lumMod val="10000"/>
                  </a:schemeClr>
                </a:solidFill>
                <a:latin typeface="Adobe 楷体 Std R" pitchFamily="18" charset="-128"/>
                <a:ea typeface="Adobe 楷体 Std R" pitchFamily="18" charset="-128"/>
              </a:rPr>
              <a:t>)</a:t>
            </a:r>
            <a:endParaRPr lang="en-US" altLang="zh-TW" dirty="0" smtClean="0">
              <a:solidFill>
                <a:schemeClr val="bg2">
                  <a:lumMod val="10000"/>
                </a:schemeClr>
              </a:solidFill>
              <a:latin typeface="Adobe 楷体 Std R" pitchFamily="18" charset="-128"/>
              <a:ea typeface="Adobe 楷体 Std R" pitchFamily="18" charset="-128"/>
            </a:endParaRPr>
          </a:p>
          <a:p>
            <a:pPr marL="514350" lvl="0" indent="-514350">
              <a:buFont typeface="+mj-lt"/>
              <a:buAutoNum type="arabicPeriod"/>
            </a:pPr>
            <a:r>
              <a:rPr lang="zh-TW" altLang="zh-TW" dirty="0" smtClean="0">
                <a:solidFill>
                  <a:srgbClr val="0070C0"/>
                </a:solidFill>
                <a:latin typeface="Adobe 楷体 Std R" pitchFamily="18" charset="-128"/>
                <a:ea typeface="Adobe 楷体 Std R" pitchFamily="18" charset="-128"/>
              </a:rPr>
              <a:t>生物</a:t>
            </a:r>
            <a:r>
              <a:rPr lang="zh-TW" altLang="zh-TW" dirty="0">
                <a:solidFill>
                  <a:srgbClr val="0070C0"/>
                </a:solidFill>
                <a:latin typeface="Adobe 楷体 Std R" pitchFamily="18" charset="-128"/>
                <a:ea typeface="Adobe 楷体 Std R" pitchFamily="18" charset="-128"/>
              </a:rPr>
              <a:t>功能及原理介紹</a:t>
            </a:r>
            <a:r>
              <a:rPr lang="zh-TW" altLang="zh-TW" dirty="0" smtClean="0">
                <a:latin typeface="Adobe 楷体 Std R" pitchFamily="18" charset="-128"/>
                <a:ea typeface="Adobe 楷体 Std R" pitchFamily="18" charset="-128"/>
              </a:rPr>
              <a:t>；</a:t>
            </a:r>
            <a:endParaRPr lang="en-US" altLang="zh-TW" dirty="0" smtClean="0">
              <a:latin typeface="Adobe 楷体 Std R" pitchFamily="18" charset="-128"/>
              <a:ea typeface="Adobe 楷体 Std R" pitchFamily="18" charset="-128"/>
            </a:endParaRPr>
          </a:p>
          <a:p>
            <a:pPr marL="514350" lvl="0" indent="-514350">
              <a:buFont typeface="+mj-lt"/>
              <a:buAutoNum type="arabicPeriod"/>
            </a:pPr>
            <a:r>
              <a:rPr lang="zh-TW" altLang="zh-TW" dirty="0" smtClean="0">
                <a:solidFill>
                  <a:srgbClr val="0070C0"/>
                </a:solidFill>
                <a:latin typeface="Adobe 楷体 Std R" pitchFamily="18" charset="-128"/>
                <a:ea typeface="Adobe 楷体 Std R" pitchFamily="18" charset="-128"/>
              </a:rPr>
              <a:t>已</a:t>
            </a:r>
            <a:r>
              <a:rPr lang="zh-TW" altLang="zh-TW" dirty="0">
                <a:solidFill>
                  <a:srgbClr val="0070C0"/>
                </a:solidFill>
                <a:latin typeface="Adobe 楷体 Std R" pitchFamily="18" charset="-128"/>
                <a:ea typeface="Adobe 楷体 Std R" pitchFamily="18" charset="-128"/>
              </a:rPr>
              <a:t>有之應用實例及未來之發想應用</a:t>
            </a:r>
            <a:r>
              <a:rPr lang="en-US" altLang="zh-TW" i="1" dirty="0">
                <a:solidFill>
                  <a:schemeClr val="bg2">
                    <a:lumMod val="10000"/>
                  </a:schemeClr>
                </a:solidFill>
                <a:latin typeface="Adobe 楷体 Std R" pitchFamily="18" charset="-128"/>
                <a:ea typeface="Adobe 楷体 Std R" pitchFamily="18" charset="-128"/>
              </a:rPr>
              <a:t>(</a:t>
            </a:r>
            <a:r>
              <a:rPr lang="zh-TW" altLang="zh-TW" i="1" dirty="0">
                <a:solidFill>
                  <a:schemeClr val="bg2">
                    <a:lumMod val="10000"/>
                  </a:schemeClr>
                </a:solidFill>
                <a:latin typeface="Adobe 楷体 Std R" pitchFamily="18" charset="-128"/>
                <a:ea typeface="Adobe 楷体 Std R" pitchFamily="18" charset="-128"/>
              </a:rPr>
              <a:t>你的發想或是查到文獻的可能應用</a:t>
            </a:r>
            <a:r>
              <a:rPr lang="en-US" altLang="zh-TW" i="1" dirty="0">
                <a:solidFill>
                  <a:schemeClr val="bg2">
                    <a:lumMod val="10000"/>
                  </a:schemeClr>
                </a:solidFill>
                <a:latin typeface="Adobe 楷体 Std R" pitchFamily="18" charset="-128"/>
                <a:ea typeface="Adobe 楷体 Std R" pitchFamily="18" charset="-128"/>
              </a:rPr>
              <a:t>)</a:t>
            </a:r>
            <a:r>
              <a:rPr lang="zh-TW" altLang="zh-TW" dirty="0" smtClean="0">
                <a:solidFill>
                  <a:schemeClr val="bg2">
                    <a:lumMod val="10000"/>
                  </a:schemeClr>
                </a:solidFill>
                <a:latin typeface="Adobe 楷体 Std R" pitchFamily="18" charset="-128"/>
                <a:ea typeface="Adobe 楷体 Std R" pitchFamily="18" charset="-128"/>
              </a:rPr>
              <a:t>；</a:t>
            </a:r>
            <a:endParaRPr lang="en-US" altLang="zh-TW" dirty="0" smtClean="0">
              <a:solidFill>
                <a:schemeClr val="bg2">
                  <a:lumMod val="10000"/>
                </a:schemeClr>
              </a:solidFill>
              <a:latin typeface="Adobe 楷体 Std R" pitchFamily="18" charset="-128"/>
              <a:ea typeface="Adobe 楷体 Std R" pitchFamily="18" charset="-128"/>
            </a:endParaRPr>
          </a:p>
          <a:p>
            <a:pPr marL="514350" lvl="0" indent="-514350">
              <a:buFont typeface="+mj-lt"/>
              <a:buAutoNum type="arabicPeriod"/>
            </a:pPr>
            <a:r>
              <a:rPr lang="zh-TW" altLang="zh-TW" dirty="0" smtClean="0">
                <a:solidFill>
                  <a:srgbClr val="0070C0"/>
                </a:solidFill>
                <a:latin typeface="Adobe 楷体 Std R" pitchFamily="18" charset="-128"/>
                <a:ea typeface="Adobe 楷体 Std R" pitchFamily="18" charset="-128"/>
              </a:rPr>
              <a:t>人類</a:t>
            </a:r>
            <a:r>
              <a:rPr lang="zh-TW" altLang="zh-TW" dirty="0">
                <a:solidFill>
                  <a:srgbClr val="0070C0"/>
                </a:solidFill>
                <a:latin typeface="Adobe 楷体 Std R" pitchFamily="18" charset="-128"/>
                <a:ea typeface="Adobe 楷体 Std R" pitchFamily="18" charset="-128"/>
              </a:rPr>
              <a:t>的省思</a:t>
            </a:r>
            <a:r>
              <a:rPr lang="zh-TW" altLang="zh-TW" dirty="0">
                <a:latin typeface="Adobe 楷体 Std R" pitchFamily="18" charset="-128"/>
                <a:ea typeface="Adobe 楷体 Std R" pitchFamily="18" charset="-128"/>
              </a:rPr>
              <a:t>。</a:t>
            </a:r>
          </a:p>
          <a:p>
            <a:endParaRPr lang="zh-TW" altLang="en-US" dirty="0"/>
          </a:p>
        </p:txBody>
      </p:sp>
    </p:spTree>
    <p:extLst>
      <p:ext uri="{BB962C8B-B14F-4D97-AF65-F5344CB8AC3E}">
        <p14:creationId xmlns:p14="http://schemas.microsoft.com/office/powerpoint/2010/main" val="32414387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dirty="0"/>
              <a:t>檔名規範</a:t>
            </a:r>
            <a:endParaRPr lang="zh-TW" altLang="en-US" dirty="0"/>
          </a:p>
        </p:txBody>
      </p:sp>
      <p:sp>
        <p:nvSpPr>
          <p:cNvPr id="3" name="內容版面配置區 2"/>
          <p:cNvSpPr>
            <a:spLocks noGrp="1"/>
          </p:cNvSpPr>
          <p:nvPr>
            <p:ph sz="quarter" idx="1"/>
          </p:nvPr>
        </p:nvSpPr>
        <p:spPr/>
        <p:txBody>
          <a:bodyPr>
            <a:normAutofit fontScale="85000" lnSpcReduction="20000"/>
          </a:bodyPr>
          <a:lstStyle/>
          <a:p>
            <a:pPr marL="0" lvl="0" indent="0">
              <a:buNone/>
            </a:pPr>
            <a:r>
              <a:rPr lang="zh-TW" altLang="zh-TW" dirty="0" smtClean="0"/>
              <a:t>如</a:t>
            </a:r>
            <a:r>
              <a:rPr lang="zh-TW" altLang="zh-TW" dirty="0"/>
              <a:t>機械</a:t>
            </a:r>
            <a:r>
              <a:rPr lang="en-US" altLang="zh-TW" dirty="0"/>
              <a:t>102</a:t>
            </a:r>
            <a:r>
              <a:rPr lang="zh-TW" altLang="zh-TW" dirty="0"/>
              <a:t>級乙班王小華同學的期中報告、報導、期末報告，則需上傳檔名</a:t>
            </a:r>
            <a:r>
              <a:rPr lang="zh-TW" altLang="zh-TW" dirty="0" smtClean="0"/>
              <a:t>如下</a:t>
            </a:r>
            <a:r>
              <a:rPr lang="zh-CN" altLang="en-US" dirty="0" smtClean="0"/>
              <a:t>：</a:t>
            </a:r>
            <a:endParaRPr lang="en-US" altLang="zh-CN" dirty="0" smtClean="0"/>
          </a:p>
          <a:p>
            <a:pPr marL="0" lvl="0" indent="0">
              <a:buNone/>
            </a:pPr>
            <a:endParaRPr lang="zh-TW" altLang="zh-TW" dirty="0"/>
          </a:p>
          <a:p>
            <a:pPr marL="0" indent="0">
              <a:buNone/>
            </a:pPr>
            <a:r>
              <a:rPr lang="zh-TW" altLang="zh-TW" u="sng" dirty="0">
                <a:solidFill>
                  <a:srgbClr val="0070C0"/>
                </a:solidFill>
              </a:rPr>
              <a:t>期中報告機械</a:t>
            </a:r>
            <a:r>
              <a:rPr lang="en-US" altLang="zh-TW" u="sng" dirty="0">
                <a:solidFill>
                  <a:srgbClr val="0070C0"/>
                </a:solidFill>
              </a:rPr>
              <a:t>102</a:t>
            </a:r>
            <a:r>
              <a:rPr lang="zh-TW" altLang="zh-TW" u="sng" dirty="0">
                <a:solidFill>
                  <a:srgbClr val="0070C0"/>
                </a:solidFill>
              </a:rPr>
              <a:t>乙黃小華</a:t>
            </a:r>
            <a:r>
              <a:rPr lang="en-US" altLang="zh-TW" u="sng" dirty="0">
                <a:solidFill>
                  <a:srgbClr val="0070C0"/>
                </a:solidFill>
              </a:rPr>
              <a:t>-</a:t>
            </a:r>
            <a:r>
              <a:rPr lang="zh-TW" altLang="zh-TW" u="sng" dirty="0">
                <a:solidFill>
                  <a:srgbClr val="0070C0"/>
                </a:solidFill>
              </a:rPr>
              <a:t>小書初稿</a:t>
            </a:r>
            <a:r>
              <a:rPr lang="en-US" altLang="zh-TW" u="sng" dirty="0">
                <a:solidFill>
                  <a:srgbClr val="0070C0"/>
                </a:solidFill>
              </a:rPr>
              <a:t>.doc</a:t>
            </a:r>
            <a:r>
              <a:rPr lang="zh-TW" altLang="zh-TW" dirty="0">
                <a:solidFill>
                  <a:srgbClr val="0070C0"/>
                </a:solidFill>
              </a:rPr>
              <a:t>、</a:t>
            </a:r>
          </a:p>
          <a:p>
            <a:pPr marL="0" indent="0">
              <a:buNone/>
            </a:pPr>
            <a:r>
              <a:rPr lang="zh-TW" altLang="zh-TW" u="sng" dirty="0">
                <a:solidFill>
                  <a:srgbClr val="0070C0"/>
                </a:solidFill>
              </a:rPr>
              <a:t>期中報告機械</a:t>
            </a:r>
            <a:r>
              <a:rPr lang="en-US" altLang="zh-TW" u="sng" dirty="0">
                <a:solidFill>
                  <a:srgbClr val="0070C0"/>
                </a:solidFill>
              </a:rPr>
              <a:t>102</a:t>
            </a:r>
            <a:r>
              <a:rPr lang="zh-TW" altLang="zh-TW" u="sng" dirty="0">
                <a:solidFill>
                  <a:srgbClr val="0070C0"/>
                </a:solidFill>
              </a:rPr>
              <a:t>乙黃小華</a:t>
            </a:r>
            <a:r>
              <a:rPr lang="en-US" altLang="zh-TW" u="sng" dirty="0">
                <a:solidFill>
                  <a:srgbClr val="0070C0"/>
                </a:solidFill>
              </a:rPr>
              <a:t>-</a:t>
            </a:r>
            <a:r>
              <a:rPr lang="zh-TW" altLang="zh-TW" u="sng" dirty="0">
                <a:solidFill>
                  <a:srgbClr val="0070C0"/>
                </a:solidFill>
              </a:rPr>
              <a:t>海報</a:t>
            </a:r>
            <a:r>
              <a:rPr lang="en-US" altLang="zh-TW" u="sng" dirty="0">
                <a:solidFill>
                  <a:srgbClr val="0070C0"/>
                </a:solidFill>
              </a:rPr>
              <a:t>.doc</a:t>
            </a:r>
            <a:r>
              <a:rPr lang="zh-TW" altLang="zh-TW" dirty="0">
                <a:solidFill>
                  <a:srgbClr val="0070C0"/>
                </a:solidFill>
              </a:rPr>
              <a:t>、</a:t>
            </a:r>
          </a:p>
          <a:p>
            <a:pPr marL="0" indent="0">
              <a:buNone/>
            </a:pPr>
            <a:r>
              <a:rPr lang="zh-TW" altLang="zh-TW" u="sng" dirty="0">
                <a:solidFill>
                  <a:srgbClr val="0070C0"/>
                </a:solidFill>
              </a:rPr>
              <a:t>期中報告機械</a:t>
            </a:r>
            <a:r>
              <a:rPr lang="en-US" altLang="zh-TW" u="sng" dirty="0">
                <a:solidFill>
                  <a:srgbClr val="0070C0"/>
                </a:solidFill>
              </a:rPr>
              <a:t>102</a:t>
            </a:r>
            <a:r>
              <a:rPr lang="zh-TW" altLang="zh-TW" u="sng" dirty="0">
                <a:solidFill>
                  <a:srgbClr val="0070C0"/>
                </a:solidFill>
              </a:rPr>
              <a:t>乙黃小華</a:t>
            </a:r>
            <a:r>
              <a:rPr lang="en-US" altLang="zh-TW" u="sng" dirty="0">
                <a:solidFill>
                  <a:srgbClr val="0070C0"/>
                </a:solidFill>
              </a:rPr>
              <a:t>-</a:t>
            </a:r>
            <a:r>
              <a:rPr lang="zh-TW" altLang="zh-TW" u="sng" dirty="0">
                <a:solidFill>
                  <a:srgbClr val="0070C0"/>
                </a:solidFill>
              </a:rPr>
              <a:t>廣播稿</a:t>
            </a:r>
            <a:r>
              <a:rPr lang="en-US" altLang="zh-TW" u="sng" dirty="0">
                <a:solidFill>
                  <a:srgbClr val="0070C0"/>
                </a:solidFill>
              </a:rPr>
              <a:t>.doc</a:t>
            </a:r>
            <a:r>
              <a:rPr lang="zh-TW" altLang="zh-TW" dirty="0">
                <a:solidFill>
                  <a:srgbClr val="0070C0"/>
                </a:solidFill>
              </a:rPr>
              <a:t>、</a:t>
            </a:r>
          </a:p>
          <a:p>
            <a:pPr marL="0" indent="0">
              <a:buNone/>
            </a:pPr>
            <a:r>
              <a:rPr lang="zh-TW" altLang="zh-TW" u="sng" dirty="0">
                <a:solidFill>
                  <a:srgbClr val="0070C0"/>
                </a:solidFill>
              </a:rPr>
              <a:t>期中報告機械</a:t>
            </a:r>
            <a:r>
              <a:rPr lang="en-US" altLang="zh-TW" u="sng" dirty="0">
                <a:solidFill>
                  <a:srgbClr val="0070C0"/>
                </a:solidFill>
              </a:rPr>
              <a:t>102</a:t>
            </a:r>
            <a:r>
              <a:rPr lang="zh-TW" altLang="zh-TW" u="sng" dirty="0">
                <a:solidFill>
                  <a:srgbClr val="0070C0"/>
                </a:solidFill>
              </a:rPr>
              <a:t>乙黃小華</a:t>
            </a:r>
            <a:r>
              <a:rPr lang="en-US" altLang="zh-TW" u="sng" dirty="0">
                <a:solidFill>
                  <a:srgbClr val="0070C0"/>
                </a:solidFill>
              </a:rPr>
              <a:t>-</a:t>
            </a:r>
            <a:r>
              <a:rPr lang="zh-TW" altLang="zh-TW" u="sng" dirty="0">
                <a:solidFill>
                  <a:srgbClr val="0070C0"/>
                </a:solidFill>
              </a:rPr>
              <a:t>短片</a:t>
            </a:r>
            <a:r>
              <a:rPr lang="en-US" altLang="zh-TW" u="sng" dirty="0">
                <a:solidFill>
                  <a:srgbClr val="0070C0"/>
                </a:solidFill>
              </a:rPr>
              <a:t>.doc</a:t>
            </a:r>
            <a:r>
              <a:rPr lang="zh-TW" altLang="zh-TW" dirty="0">
                <a:solidFill>
                  <a:srgbClr val="0070C0"/>
                </a:solidFill>
              </a:rPr>
              <a:t>、</a:t>
            </a:r>
          </a:p>
          <a:p>
            <a:pPr marL="0" indent="0">
              <a:buNone/>
            </a:pPr>
            <a:r>
              <a:rPr lang="zh-TW" altLang="zh-TW" u="sng" dirty="0">
                <a:solidFill>
                  <a:srgbClr val="0070C0"/>
                </a:solidFill>
              </a:rPr>
              <a:t>期末報告機械</a:t>
            </a:r>
            <a:r>
              <a:rPr lang="en-US" altLang="zh-TW" u="sng" dirty="0">
                <a:solidFill>
                  <a:srgbClr val="0070C0"/>
                </a:solidFill>
              </a:rPr>
              <a:t>102</a:t>
            </a:r>
            <a:r>
              <a:rPr lang="zh-TW" altLang="zh-TW" u="sng" dirty="0">
                <a:solidFill>
                  <a:srgbClr val="0070C0"/>
                </a:solidFill>
              </a:rPr>
              <a:t>乙黃小華</a:t>
            </a:r>
            <a:r>
              <a:rPr lang="en-US" altLang="zh-TW" u="sng" dirty="0">
                <a:solidFill>
                  <a:srgbClr val="0070C0"/>
                </a:solidFill>
              </a:rPr>
              <a:t>-</a:t>
            </a:r>
            <a:r>
              <a:rPr lang="zh-TW" altLang="zh-TW" u="sng" dirty="0">
                <a:solidFill>
                  <a:srgbClr val="0070C0"/>
                </a:solidFill>
              </a:rPr>
              <a:t>期末小書</a:t>
            </a:r>
            <a:r>
              <a:rPr lang="en-US" altLang="zh-TW" u="sng" dirty="0">
                <a:solidFill>
                  <a:srgbClr val="0070C0"/>
                </a:solidFill>
              </a:rPr>
              <a:t>.doc</a:t>
            </a:r>
            <a:r>
              <a:rPr lang="zh-TW" altLang="zh-TW" u="sng" dirty="0">
                <a:solidFill>
                  <a:srgbClr val="0070C0"/>
                </a:solidFill>
              </a:rPr>
              <a:t>、</a:t>
            </a:r>
            <a:endParaRPr lang="zh-TW" altLang="zh-TW" dirty="0">
              <a:solidFill>
                <a:srgbClr val="0070C0"/>
              </a:solidFill>
            </a:endParaRPr>
          </a:p>
          <a:p>
            <a:pPr marL="0" indent="0">
              <a:buNone/>
            </a:pPr>
            <a:r>
              <a:rPr lang="zh-TW" altLang="zh-TW" u="sng" dirty="0">
                <a:solidFill>
                  <a:srgbClr val="0070C0"/>
                </a:solidFill>
              </a:rPr>
              <a:t>期末報告機械</a:t>
            </a:r>
            <a:r>
              <a:rPr lang="en-US" altLang="zh-TW" u="sng" dirty="0">
                <a:solidFill>
                  <a:srgbClr val="0070C0"/>
                </a:solidFill>
              </a:rPr>
              <a:t>102</a:t>
            </a:r>
            <a:r>
              <a:rPr lang="zh-TW" altLang="zh-TW" u="sng" dirty="0">
                <a:solidFill>
                  <a:srgbClr val="0070C0"/>
                </a:solidFill>
              </a:rPr>
              <a:t>乙黃小華</a:t>
            </a:r>
            <a:r>
              <a:rPr lang="en-US" altLang="zh-TW" u="sng" dirty="0">
                <a:solidFill>
                  <a:srgbClr val="0070C0"/>
                </a:solidFill>
              </a:rPr>
              <a:t>-</a:t>
            </a:r>
            <a:r>
              <a:rPr lang="zh-TW" altLang="zh-TW" u="sng" dirty="0">
                <a:solidFill>
                  <a:srgbClr val="0070C0"/>
                </a:solidFill>
              </a:rPr>
              <a:t>海報</a:t>
            </a:r>
            <a:r>
              <a:rPr lang="en-US" altLang="zh-TW" u="sng" dirty="0">
                <a:solidFill>
                  <a:srgbClr val="0070C0"/>
                </a:solidFill>
              </a:rPr>
              <a:t>.doc</a:t>
            </a:r>
            <a:endParaRPr lang="zh-TW" altLang="zh-TW" dirty="0">
              <a:solidFill>
                <a:srgbClr val="0070C0"/>
              </a:solidFill>
            </a:endParaRPr>
          </a:p>
          <a:p>
            <a:pPr marL="0" indent="0">
              <a:buNone/>
            </a:pPr>
            <a:r>
              <a:rPr lang="zh-TW" altLang="zh-TW" u="sng" dirty="0">
                <a:solidFill>
                  <a:srgbClr val="0070C0"/>
                </a:solidFill>
              </a:rPr>
              <a:t>期末報告機械</a:t>
            </a:r>
            <a:r>
              <a:rPr lang="en-US" altLang="zh-TW" u="sng" dirty="0">
                <a:solidFill>
                  <a:srgbClr val="0070C0"/>
                </a:solidFill>
              </a:rPr>
              <a:t>102</a:t>
            </a:r>
            <a:r>
              <a:rPr lang="zh-TW" altLang="zh-TW" u="sng" dirty="0">
                <a:solidFill>
                  <a:srgbClr val="0070C0"/>
                </a:solidFill>
              </a:rPr>
              <a:t>乙黃小華</a:t>
            </a:r>
            <a:r>
              <a:rPr lang="en-US" altLang="zh-TW" u="sng" dirty="0">
                <a:solidFill>
                  <a:srgbClr val="0070C0"/>
                </a:solidFill>
              </a:rPr>
              <a:t>-</a:t>
            </a:r>
            <a:r>
              <a:rPr lang="zh-TW" altLang="zh-TW" u="sng" dirty="0">
                <a:solidFill>
                  <a:srgbClr val="0070C0"/>
                </a:solidFill>
              </a:rPr>
              <a:t>廣播稿</a:t>
            </a:r>
            <a:r>
              <a:rPr lang="en-US" altLang="zh-TW" u="sng" dirty="0">
                <a:solidFill>
                  <a:srgbClr val="0070C0"/>
                </a:solidFill>
              </a:rPr>
              <a:t>.doc</a:t>
            </a:r>
            <a:endParaRPr lang="zh-TW" altLang="zh-TW" dirty="0">
              <a:solidFill>
                <a:srgbClr val="0070C0"/>
              </a:solidFill>
            </a:endParaRPr>
          </a:p>
          <a:p>
            <a:pPr marL="0" indent="0">
              <a:buNone/>
            </a:pPr>
            <a:r>
              <a:rPr lang="zh-TW" altLang="zh-TW" u="sng" dirty="0">
                <a:solidFill>
                  <a:srgbClr val="0070C0"/>
                </a:solidFill>
              </a:rPr>
              <a:t>期末報告機械</a:t>
            </a:r>
            <a:r>
              <a:rPr lang="en-US" altLang="zh-TW" u="sng" dirty="0">
                <a:solidFill>
                  <a:srgbClr val="0070C0"/>
                </a:solidFill>
              </a:rPr>
              <a:t>102</a:t>
            </a:r>
            <a:r>
              <a:rPr lang="zh-TW" altLang="zh-TW" u="sng" dirty="0">
                <a:solidFill>
                  <a:srgbClr val="0070C0"/>
                </a:solidFill>
              </a:rPr>
              <a:t>乙黃小華</a:t>
            </a:r>
            <a:r>
              <a:rPr lang="en-US" altLang="zh-TW" u="sng" dirty="0">
                <a:solidFill>
                  <a:srgbClr val="0070C0"/>
                </a:solidFill>
              </a:rPr>
              <a:t>-</a:t>
            </a:r>
            <a:r>
              <a:rPr lang="zh-TW" altLang="zh-TW" u="sng" dirty="0">
                <a:solidFill>
                  <a:srgbClr val="0070C0"/>
                </a:solidFill>
              </a:rPr>
              <a:t>短片</a:t>
            </a:r>
            <a:r>
              <a:rPr lang="en-US" altLang="zh-TW" u="sng" dirty="0">
                <a:solidFill>
                  <a:srgbClr val="0070C0"/>
                </a:solidFill>
              </a:rPr>
              <a:t>.doc</a:t>
            </a:r>
            <a:endParaRPr lang="zh-TW" altLang="en-US" dirty="0">
              <a:solidFill>
                <a:srgbClr val="0070C0"/>
              </a:solidFill>
            </a:endParaRPr>
          </a:p>
        </p:txBody>
      </p:sp>
    </p:spTree>
    <p:extLst>
      <p:ext uri="{BB962C8B-B14F-4D97-AF65-F5344CB8AC3E}">
        <p14:creationId xmlns:p14="http://schemas.microsoft.com/office/powerpoint/2010/main" val="6422142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0"/>
            <a:r>
              <a:rPr lang="zh-TW" altLang="zh-TW" b="1" dirty="0"/>
              <a:t>加</a:t>
            </a:r>
            <a:r>
              <a:rPr lang="zh-TW" altLang="zh-TW" b="1" dirty="0" smtClean="0"/>
              <a:t>分</a:t>
            </a:r>
            <a:r>
              <a:rPr lang="zh-TW" altLang="en-US" b="1" dirty="0"/>
              <a:t>方式</a:t>
            </a:r>
          </a:p>
        </p:txBody>
      </p:sp>
      <p:sp>
        <p:nvSpPr>
          <p:cNvPr id="3" name="內容版面配置區 2"/>
          <p:cNvSpPr>
            <a:spLocks noGrp="1"/>
          </p:cNvSpPr>
          <p:nvPr>
            <p:ph sz="quarter" idx="1"/>
          </p:nvPr>
        </p:nvSpPr>
        <p:spPr/>
        <p:txBody>
          <a:bodyPr/>
          <a:lstStyle/>
          <a:p>
            <a:pPr lvl="0"/>
            <a:r>
              <a:rPr lang="zh-TW" altLang="zh-TW" dirty="0" smtClean="0"/>
              <a:t>現場</a:t>
            </a:r>
            <a:r>
              <a:rPr lang="zh-TW" altLang="zh-TW" dirty="0"/>
              <a:t>參與討論及設計製作簡易演示</a:t>
            </a:r>
            <a:r>
              <a:rPr lang="en-US" altLang="zh-TW" dirty="0">
                <a:latin typeface="KaiTi" pitchFamily="49" charset="-122"/>
                <a:ea typeface="KaiTi" pitchFamily="49" charset="-122"/>
              </a:rPr>
              <a:t>(</a:t>
            </a:r>
            <a:r>
              <a:rPr lang="zh-TW" altLang="zh-TW" dirty="0">
                <a:latin typeface="KaiTi" pitchFamily="49" charset="-122"/>
                <a:ea typeface="KaiTi" pitchFamily="49" charset="-122"/>
              </a:rPr>
              <a:t>課堂短於五分鐘</a:t>
            </a:r>
            <a:r>
              <a:rPr lang="en-US" altLang="zh-TW" dirty="0" smtClean="0">
                <a:latin typeface="KaiTi" pitchFamily="49" charset="-122"/>
                <a:ea typeface="KaiTi" pitchFamily="49" charset="-122"/>
              </a:rPr>
              <a:t>)</a:t>
            </a:r>
            <a:endParaRPr lang="en-US" altLang="zh-TW" dirty="0">
              <a:latin typeface="KaiTi" pitchFamily="49" charset="-122"/>
              <a:ea typeface="KaiTi" pitchFamily="49" charset="-122"/>
            </a:endParaRPr>
          </a:p>
          <a:p>
            <a:pPr lvl="0"/>
            <a:endParaRPr lang="en-US" altLang="zh-TW" sz="800" dirty="0" smtClean="0">
              <a:latin typeface="KaiTi" pitchFamily="49" charset="-122"/>
              <a:ea typeface="KaiTi" pitchFamily="49" charset="-122"/>
            </a:endParaRPr>
          </a:p>
          <a:p>
            <a:pPr lvl="0"/>
            <a:r>
              <a:rPr lang="zh-TW" altLang="zh-TW" dirty="0" smtClean="0"/>
              <a:t>額外</a:t>
            </a:r>
            <a:r>
              <a:rPr lang="zh-TW" altLang="zh-TW" dirty="0"/>
              <a:t>表現如繪製</a:t>
            </a:r>
            <a:r>
              <a:rPr lang="zh-TW" altLang="zh-TW" b="1" u="sng" dirty="0">
                <a:solidFill>
                  <a:srgbClr val="002060"/>
                </a:solidFill>
              </a:rPr>
              <a:t>動畫</a:t>
            </a:r>
            <a:r>
              <a:rPr lang="en-US" altLang="zh-TW" b="1" u="sng" dirty="0">
                <a:solidFill>
                  <a:srgbClr val="002060"/>
                </a:solidFill>
              </a:rPr>
              <a:t>(Flash</a:t>
            </a:r>
            <a:r>
              <a:rPr lang="en-US" altLang="zh-TW" b="1" u="sng" dirty="0" smtClean="0">
                <a:solidFill>
                  <a:srgbClr val="002060"/>
                </a:solidFill>
              </a:rPr>
              <a:t>)</a:t>
            </a:r>
          </a:p>
          <a:p>
            <a:pPr lvl="0"/>
            <a:endParaRPr lang="en-US" altLang="zh-TW" sz="800" b="1" u="sng" dirty="0" smtClean="0">
              <a:solidFill>
                <a:srgbClr val="002060"/>
              </a:solidFill>
            </a:endParaRPr>
          </a:p>
          <a:p>
            <a:pPr lvl="0"/>
            <a:r>
              <a:rPr lang="zh-TW" altLang="zh-TW" b="1" u="sng" dirty="0" smtClean="0">
                <a:solidFill>
                  <a:srgbClr val="002060"/>
                </a:solidFill>
              </a:rPr>
              <a:t>投稿</a:t>
            </a:r>
            <a:r>
              <a:rPr lang="zh-TW" altLang="zh-TW" dirty="0"/>
              <a:t>科學發展</a:t>
            </a:r>
            <a:r>
              <a:rPr lang="zh-TW" altLang="zh-TW" dirty="0" smtClean="0"/>
              <a:t>月刊</a:t>
            </a:r>
            <a:endParaRPr lang="zh-TW" altLang="zh-TW" b="1" dirty="0"/>
          </a:p>
          <a:p>
            <a:endParaRPr lang="zh-TW" altLang="en-US" dirty="0"/>
          </a:p>
        </p:txBody>
      </p:sp>
    </p:spTree>
    <p:extLst>
      <p:ext uri="{BB962C8B-B14F-4D97-AF65-F5344CB8AC3E}">
        <p14:creationId xmlns:p14="http://schemas.microsoft.com/office/powerpoint/2010/main" val="32770734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中庸">
  <a:themeElements>
    <a:clrScheme name="中庸">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中庸">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中庸">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127</TotalTime>
  <Words>1103</Words>
  <Application>Microsoft Office PowerPoint</Application>
  <PresentationFormat>如螢幕大小 (4:3)</PresentationFormat>
  <Paragraphs>119</Paragraphs>
  <Slides>15</Slides>
  <Notes>0</Notes>
  <HiddenSlides>0</HiddenSlides>
  <MMClips>0</MMClips>
  <ScaleCrop>false</ScaleCrop>
  <HeadingPairs>
    <vt:vector size="4" baseType="variant">
      <vt:variant>
        <vt:lpstr>佈景主題</vt:lpstr>
      </vt:variant>
      <vt:variant>
        <vt:i4>1</vt:i4>
      </vt:variant>
      <vt:variant>
        <vt:lpstr>投影片標題</vt:lpstr>
      </vt:variant>
      <vt:variant>
        <vt:i4>15</vt:i4>
      </vt:variant>
    </vt:vector>
  </HeadingPairs>
  <TitlesOfParts>
    <vt:vector size="16" baseType="lpstr">
      <vt:lpstr>中庸</vt:lpstr>
      <vt:lpstr>仿生科技概論 2012</vt:lpstr>
      <vt:lpstr>PowerPoint 簡報</vt:lpstr>
      <vt:lpstr>PowerPoint 簡報</vt:lpstr>
      <vt:lpstr>課程大綱</vt:lpstr>
      <vt:lpstr>Homework</vt:lpstr>
      <vt:lpstr>Homework</vt:lpstr>
      <vt:lpstr>報告基本規格</vt:lpstr>
      <vt:lpstr>檔名規範</vt:lpstr>
      <vt:lpstr>加分方式</vt:lpstr>
      <vt:lpstr>PowerPoint 簡報</vt:lpstr>
      <vt:lpstr>課程安排</vt:lpstr>
      <vt:lpstr>PowerPoint 簡報</vt:lpstr>
      <vt:lpstr>課程安排</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仿生科技概論 2012</dc:title>
  <dc:creator>User</dc:creator>
  <cp:lastModifiedBy>keke</cp:lastModifiedBy>
  <cp:revision>25</cp:revision>
  <dcterms:created xsi:type="dcterms:W3CDTF">2012-02-20T07:48:37Z</dcterms:created>
  <dcterms:modified xsi:type="dcterms:W3CDTF">2012-02-21T06:17:33Z</dcterms:modified>
</cp:coreProperties>
</file>