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6" r:id="rId3"/>
    <p:sldId id="265" r:id="rId4"/>
    <p:sldId id="257" r:id="rId5"/>
    <p:sldId id="266" r:id="rId6"/>
    <p:sldId id="267" r:id="rId7"/>
    <p:sldId id="268" r:id="rId8"/>
    <p:sldId id="269" r:id="rId9"/>
    <p:sldId id="258" r:id="rId10"/>
    <p:sldId id="270" r:id="rId11"/>
    <p:sldId id="271" r:id="rId12"/>
    <p:sldId id="272" r:id="rId13"/>
    <p:sldId id="273" r:id="rId14"/>
    <p:sldId id="274" r:id="rId15"/>
    <p:sldId id="275" r:id="rId16"/>
    <p:sldId id="276" r:id="rId17"/>
    <p:sldId id="278" r:id="rId18"/>
    <p:sldId id="277" r:id="rId19"/>
    <p:sldId id="279" r:id="rId20"/>
    <p:sldId id="280" r:id="rId21"/>
    <p:sldId id="259" r:id="rId22"/>
    <p:sldId id="283" r:id="rId23"/>
    <p:sldId id="281" r:id="rId24"/>
    <p:sldId id="282" r:id="rId25"/>
    <p:sldId id="264" r:id="rId26"/>
    <p:sldId id="287" r:id="rId27"/>
    <p:sldId id="288" r:id="rId28"/>
    <p:sldId id="260" r:id="rId29"/>
    <p:sldId id="261" r:id="rId30"/>
    <p:sldId id="284" r:id="rId31"/>
    <p:sldId id="285"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4228" autoAdjust="0"/>
  </p:normalViewPr>
  <p:slideViewPr>
    <p:cSldViewPr>
      <p:cViewPr varScale="1">
        <p:scale>
          <a:sx n="62" d="100"/>
          <a:sy n="62" d="100"/>
        </p:scale>
        <p:origin x="-4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D5E6E-10B7-48D6-B7D2-D4F362CEB3D9}" type="datetimeFigureOut">
              <a:rPr lang="zh-TW" altLang="en-US" smtClean="0"/>
              <a:pPr/>
              <a:t>2014/4/3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828EF-E5B9-410D-9AFD-5BE5F1E5CE4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內政部建築研究所為鼓勵興建省能源、省資源、低污染之綠建築建立舒適、健康、環保之居住環境，委請財團法人中華建築中心於八十八年九月一日正式公告受理「綠建築標章」申請，標章之核給須進行綠建築七大指標評估，包括基地綠化指標；基地保水指標；水資源指標；日常節能指標；二氧化碳減量指標；廢棄物減量指標；污水垃圾改善指標綠建築標章之推動在我國分成候選綠建築證書與綠建築標章，綠建築標章為取得使用執照或既有合法建築物，合於綠建築評估指標標準頒授之獎章。</a:t>
            </a:r>
          </a:p>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sz="1200" kern="1200" dirty="0" smtClean="0">
                <a:solidFill>
                  <a:schemeClr val="tx1"/>
                </a:solidFill>
                <a:latin typeface="+mn-lt"/>
                <a:ea typeface="+mn-ea"/>
                <a:cs typeface="+mn-cs"/>
              </a:rPr>
              <a:t>生態綠建材</a:t>
            </a:r>
            <a:r>
              <a:rPr lang="en-US" sz="1200" kern="1200" dirty="0" smtClean="0">
                <a:solidFill>
                  <a:schemeClr val="tx1"/>
                </a:solidFill>
                <a:latin typeface="+mn-lt"/>
                <a:ea typeface="+mn-ea"/>
                <a:cs typeface="+mn-cs"/>
              </a:rPr>
              <a:t>(Ecological)</a:t>
            </a:r>
            <a:r>
              <a:rPr lang="zh-TW" altLang="en-US" sz="1200" kern="1200" dirty="0" smtClean="0">
                <a:solidFill>
                  <a:schemeClr val="tx1"/>
                </a:solidFill>
                <a:latin typeface="+mn-lt"/>
                <a:ea typeface="+mn-ea"/>
                <a:cs typeface="+mn-cs"/>
              </a:rPr>
              <a:t>：即在建材生命週期中，屬低加工低耗能，易於天然分解。</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健康綠建材</a:t>
            </a:r>
            <a:r>
              <a:rPr lang="en-US" sz="1200" kern="1200" dirty="0" smtClean="0">
                <a:solidFill>
                  <a:schemeClr val="tx1"/>
                </a:solidFill>
                <a:latin typeface="+mn-lt"/>
                <a:ea typeface="+mn-ea"/>
                <a:cs typeface="+mn-cs"/>
              </a:rPr>
              <a:t>(Healthy)</a:t>
            </a:r>
            <a:r>
              <a:rPr lang="zh-TW" altLang="en-US" sz="1200" kern="1200" dirty="0" smtClean="0">
                <a:solidFill>
                  <a:schemeClr val="tx1"/>
                </a:solidFill>
                <a:latin typeface="+mn-lt"/>
                <a:ea typeface="+mn-ea"/>
                <a:cs typeface="+mn-cs"/>
              </a:rPr>
              <a:t>：即對人體健康不會造成危害的建材。即為低逸散、低污染、低臭氣、低生理危害特性。</a:t>
            </a:r>
            <a:endParaRPr lang="en-US" altLang="zh-TW" sz="1200" kern="1200" dirty="0" smtClean="0">
              <a:solidFill>
                <a:schemeClr val="tx1"/>
              </a:solidFill>
              <a:latin typeface="+mn-lt"/>
              <a:ea typeface="+mn-ea"/>
              <a:cs typeface="+mn-cs"/>
            </a:endParaRPr>
          </a:p>
          <a:p>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再生綠建材</a:t>
            </a:r>
            <a:r>
              <a:rPr lang="en-US" sz="1200" kern="1200" dirty="0" smtClean="0">
                <a:solidFill>
                  <a:schemeClr val="tx1"/>
                </a:solidFill>
                <a:latin typeface="+mn-lt"/>
                <a:ea typeface="+mn-ea"/>
                <a:cs typeface="+mn-cs"/>
              </a:rPr>
              <a:t>(Recycling)</a:t>
            </a:r>
            <a:r>
              <a:rPr lang="zh-TW" altLang="en-US" sz="1200" kern="1200" dirty="0" smtClean="0">
                <a:solidFill>
                  <a:schemeClr val="tx1"/>
                </a:solidFill>
                <a:latin typeface="+mn-lt"/>
                <a:ea typeface="+mn-ea"/>
                <a:cs typeface="+mn-cs"/>
              </a:rPr>
              <a:t>：是利用回收之材料經由再製過程，所製成之最終建材產品，且符合廢棄物減量</a:t>
            </a:r>
            <a:r>
              <a:rPr lang="en-US" sz="1200" kern="1200" dirty="0" smtClean="0">
                <a:solidFill>
                  <a:schemeClr val="tx1"/>
                </a:solidFill>
                <a:latin typeface="+mn-lt"/>
                <a:ea typeface="+mn-ea"/>
                <a:cs typeface="+mn-cs"/>
              </a:rPr>
              <a:t>(Reduce)</a:t>
            </a:r>
            <a:r>
              <a:rPr lang="zh-TW" altLang="en-US" sz="1200" kern="1200" dirty="0" smtClean="0">
                <a:solidFill>
                  <a:schemeClr val="tx1"/>
                </a:solidFill>
                <a:latin typeface="+mn-lt"/>
                <a:ea typeface="+mn-ea"/>
                <a:cs typeface="+mn-cs"/>
              </a:rPr>
              <a:t>、再利用</a:t>
            </a:r>
            <a:r>
              <a:rPr lang="en-US" sz="1200" kern="1200" dirty="0" smtClean="0">
                <a:solidFill>
                  <a:schemeClr val="tx1"/>
                </a:solidFill>
                <a:latin typeface="+mn-lt"/>
                <a:ea typeface="+mn-ea"/>
                <a:cs typeface="+mn-cs"/>
              </a:rPr>
              <a:t>(Reuse)</a:t>
            </a:r>
            <a:r>
              <a:rPr lang="zh-TW" altLang="en-US" sz="1200" kern="1200" dirty="0" smtClean="0">
                <a:solidFill>
                  <a:schemeClr val="tx1"/>
                </a:solidFill>
                <a:latin typeface="+mn-lt"/>
                <a:ea typeface="+mn-ea"/>
                <a:cs typeface="+mn-cs"/>
              </a:rPr>
              <a:t>、再循環</a:t>
            </a:r>
            <a:r>
              <a:rPr lang="en-US" sz="1200" kern="1200" dirty="0" smtClean="0">
                <a:solidFill>
                  <a:schemeClr val="tx1"/>
                </a:solidFill>
                <a:latin typeface="+mn-lt"/>
                <a:ea typeface="+mn-ea"/>
                <a:cs typeface="+mn-cs"/>
              </a:rPr>
              <a:t>(Recycle)</a:t>
            </a:r>
            <a:r>
              <a:rPr lang="zh-TW" altLang="en-US" sz="1200" kern="1200" dirty="0" smtClean="0">
                <a:solidFill>
                  <a:schemeClr val="tx1"/>
                </a:solidFill>
                <a:latin typeface="+mn-lt"/>
                <a:ea typeface="+mn-ea"/>
                <a:cs typeface="+mn-cs"/>
              </a:rPr>
              <a:t>。</a:t>
            </a: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latin typeface="+mn-lt"/>
                <a:ea typeface="+mn-ea"/>
                <a:cs typeface="+mn-cs"/>
              </a:rPr>
              <a:t>4.</a:t>
            </a:r>
            <a:r>
              <a:rPr lang="zh-TW" altLang="en-US" sz="1200" kern="1200" dirty="0" smtClean="0">
                <a:solidFill>
                  <a:schemeClr val="tx1"/>
                </a:solidFill>
                <a:latin typeface="+mn-lt"/>
                <a:ea typeface="+mn-ea"/>
                <a:cs typeface="+mn-cs"/>
              </a:rPr>
              <a:t>高性能綠建材</a:t>
            </a:r>
            <a:r>
              <a:rPr lang="en-US" sz="1200" kern="1200" dirty="0" smtClean="0">
                <a:solidFill>
                  <a:schemeClr val="tx1"/>
                </a:solidFill>
                <a:latin typeface="+mn-lt"/>
                <a:ea typeface="+mn-ea"/>
                <a:cs typeface="+mn-cs"/>
              </a:rPr>
              <a:t>(High-performance)</a:t>
            </a:r>
            <a:r>
              <a:rPr lang="zh-TW" altLang="en-US" sz="1200" kern="1200" dirty="0" smtClean="0">
                <a:solidFill>
                  <a:schemeClr val="tx1"/>
                </a:solidFill>
                <a:latin typeface="+mn-lt"/>
                <a:ea typeface="+mn-ea"/>
                <a:cs typeface="+mn-cs"/>
              </a:rPr>
              <a:t>：高性能防音綠建材即是能有效防止噪音的建材。高透水性綠建材為達到一定滲透力之建材或其整體構造達一定透水率之建材。</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12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LEED</a:t>
            </a:r>
            <a:r>
              <a:rPr lang="zh-TW" altLang="en-US" sz="1200" kern="1200" dirty="0" smtClean="0">
                <a:solidFill>
                  <a:schemeClr val="tx1"/>
                </a:solidFill>
                <a:latin typeface="+mn-lt"/>
                <a:ea typeface="+mn-ea"/>
                <a:cs typeface="+mn-cs"/>
              </a:rPr>
              <a:t>並非法律明文規定之強制性規範，而是較偏向自願性質的評估準則。認證標準是先由業主主動提出申請，進行專案註冊，經由設計、建造（改善）工程完成、系統性能驗證，再送交美國綠建築協會進行技術審核。</a:t>
            </a:r>
          </a:p>
          <a:p>
            <a:r>
              <a:rPr lang="zh-TW" altLang="en-US" sz="1200" kern="1200" dirty="0" smtClean="0">
                <a:solidFill>
                  <a:schemeClr val="tx1"/>
                </a:solidFill>
                <a:latin typeface="+mn-lt"/>
                <a:ea typeface="+mn-ea"/>
                <a:cs typeface="+mn-cs"/>
              </a:rPr>
              <a:t>評估項目分為：</a:t>
            </a:r>
          </a:p>
          <a:p>
            <a:pPr lvl="0"/>
            <a:r>
              <a:rPr lang="zh-TW" altLang="en-US" sz="1200" kern="1200" dirty="0" smtClean="0">
                <a:solidFill>
                  <a:schemeClr val="tx1"/>
                </a:solidFill>
                <a:latin typeface="+mn-lt"/>
                <a:ea typeface="+mn-ea"/>
                <a:cs typeface="+mn-cs"/>
              </a:rPr>
              <a:t>永續性基地開發（</a:t>
            </a:r>
            <a:r>
              <a:rPr lang="en-US" sz="1200" kern="1200" dirty="0" smtClean="0">
                <a:solidFill>
                  <a:schemeClr val="tx1"/>
                </a:solidFill>
                <a:latin typeface="+mn-lt"/>
                <a:ea typeface="+mn-ea"/>
                <a:cs typeface="+mn-cs"/>
              </a:rPr>
              <a:t>sustainable sites</a:t>
            </a:r>
            <a:r>
              <a:rPr lang="zh-TW" altLang="en-US" sz="1200" kern="1200" dirty="0" smtClean="0">
                <a:solidFill>
                  <a:schemeClr val="tx1"/>
                </a:solidFill>
                <a:latin typeface="+mn-lt"/>
                <a:ea typeface="+mn-ea"/>
                <a:cs typeface="+mn-cs"/>
              </a:rPr>
              <a:t>）</a:t>
            </a:r>
          </a:p>
          <a:p>
            <a:pPr lvl="0"/>
            <a:r>
              <a:rPr lang="zh-TW" altLang="en-US" sz="1200" kern="1200" dirty="0" smtClean="0">
                <a:solidFill>
                  <a:schemeClr val="tx1"/>
                </a:solidFill>
                <a:latin typeface="+mn-lt"/>
                <a:ea typeface="+mn-ea"/>
                <a:cs typeface="+mn-cs"/>
              </a:rPr>
              <a:t>用水效率（</a:t>
            </a:r>
            <a:r>
              <a:rPr lang="en-US" sz="1200" kern="1200" dirty="0" smtClean="0">
                <a:solidFill>
                  <a:schemeClr val="tx1"/>
                </a:solidFill>
                <a:latin typeface="+mn-lt"/>
                <a:ea typeface="+mn-ea"/>
                <a:cs typeface="+mn-cs"/>
              </a:rPr>
              <a:t>water efficiency</a:t>
            </a:r>
            <a:r>
              <a:rPr lang="zh-TW" altLang="en-US" sz="1200" kern="1200" dirty="0" smtClean="0">
                <a:solidFill>
                  <a:schemeClr val="tx1"/>
                </a:solidFill>
                <a:latin typeface="+mn-lt"/>
                <a:ea typeface="+mn-ea"/>
                <a:cs typeface="+mn-cs"/>
              </a:rPr>
              <a:t>）</a:t>
            </a:r>
          </a:p>
          <a:p>
            <a:pPr lvl="0"/>
            <a:r>
              <a:rPr lang="zh-TW" altLang="en-US" sz="1200" kern="1200" dirty="0" smtClean="0">
                <a:solidFill>
                  <a:schemeClr val="tx1"/>
                </a:solidFill>
                <a:latin typeface="+mn-lt"/>
                <a:ea typeface="+mn-ea"/>
                <a:cs typeface="+mn-cs"/>
              </a:rPr>
              <a:t>能源與大氣（</a:t>
            </a:r>
            <a:r>
              <a:rPr lang="en-US" sz="1200" kern="1200" dirty="0" smtClean="0">
                <a:solidFill>
                  <a:schemeClr val="tx1"/>
                </a:solidFill>
                <a:latin typeface="+mn-lt"/>
                <a:ea typeface="+mn-ea"/>
                <a:cs typeface="+mn-cs"/>
              </a:rPr>
              <a:t>energy and atmosphere</a:t>
            </a:r>
            <a:r>
              <a:rPr lang="zh-TW" altLang="en-US" sz="1200" kern="1200" dirty="0" smtClean="0">
                <a:solidFill>
                  <a:schemeClr val="tx1"/>
                </a:solidFill>
                <a:latin typeface="+mn-lt"/>
                <a:ea typeface="+mn-ea"/>
                <a:cs typeface="+mn-cs"/>
              </a:rPr>
              <a:t>）</a:t>
            </a:r>
          </a:p>
          <a:p>
            <a:pPr lvl="0"/>
            <a:r>
              <a:rPr lang="zh-TW" altLang="en-US" sz="1200" kern="1200" dirty="0" smtClean="0">
                <a:solidFill>
                  <a:schemeClr val="tx1"/>
                </a:solidFill>
                <a:latin typeface="+mn-lt"/>
                <a:ea typeface="+mn-ea"/>
                <a:cs typeface="+mn-cs"/>
              </a:rPr>
              <a:t>材料與資源（</a:t>
            </a:r>
            <a:r>
              <a:rPr lang="en-US" sz="1200" kern="1200" dirty="0" smtClean="0">
                <a:solidFill>
                  <a:schemeClr val="tx1"/>
                </a:solidFill>
                <a:latin typeface="+mn-lt"/>
                <a:ea typeface="+mn-ea"/>
                <a:cs typeface="+mn-cs"/>
              </a:rPr>
              <a:t>materials and resources</a:t>
            </a:r>
            <a:r>
              <a:rPr lang="zh-TW" altLang="en-US" sz="1200" kern="1200" dirty="0" smtClean="0">
                <a:solidFill>
                  <a:schemeClr val="tx1"/>
                </a:solidFill>
                <a:latin typeface="+mn-lt"/>
                <a:ea typeface="+mn-ea"/>
                <a:cs typeface="+mn-cs"/>
              </a:rPr>
              <a:t>）</a:t>
            </a:r>
          </a:p>
          <a:p>
            <a:pPr lvl="0"/>
            <a:r>
              <a:rPr lang="zh-TW" altLang="en-US" sz="1200" kern="1200" dirty="0" smtClean="0">
                <a:solidFill>
                  <a:schemeClr val="tx1"/>
                </a:solidFill>
                <a:latin typeface="+mn-lt"/>
                <a:ea typeface="+mn-ea"/>
                <a:cs typeface="+mn-cs"/>
              </a:rPr>
              <a:t>室內環境品質（</a:t>
            </a:r>
            <a:r>
              <a:rPr lang="en-US" sz="1200" kern="1200" dirty="0" smtClean="0">
                <a:solidFill>
                  <a:schemeClr val="tx1"/>
                </a:solidFill>
                <a:latin typeface="+mn-lt"/>
                <a:ea typeface="+mn-ea"/>
                <a:cs typeface="+mn-cs"/>
              </a:rPr>
              <a:t>indoor environmental quality</a:t>
            </a:r>
            <a:r>
              <a:rPr lang="zh-TW"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zh-TW" altLang="en-US" sz="1200" kern="1200" dirty="0" smtClean="0">
              <a:solidFill>
                <a:schemeClr val="tx1"/>
              </a:solidFill>
              <a:latin typeface="+mn-lt"/>
              <a:ea typeface="+mn-ea"/>
              <a:cs typeface="+mn-cs"/>
            </a:endParaRPr>
          </a:p>
          <a:p>
            <a:pPr lvl="0"/>
            <a:r>
              <a:rPr lang="zh-TW" altLang="en-US" sz="1200" kern="1200" dirty="0" smtClean="0">
                <a:solidFill>
                  <a:schemeClr val="tx1"/>
                </a:solidFill>
                <a:latin typeface="+mn-lt"/>
                <a:ea typeface="+mn-ea"/>
                <a:cs typeface="+mn-cs"/>
              </a:rPr>
              <a:t>創新與設計過程（</a:t>
            </a:r>
            <a:r>
              <a:rPr lang="en-US" sz="1200" kern="1200" dirty="0" smtClean="0">
                <a:solidFill>
                  <a:schemeClr val="tx1"/>
                </a:solidFill>
                <a:latin typeface="+mn-lt"/>
                <a:ea typeface="+mn-ea"/>
                <a:cs typeface="+mn-cs"/>
              </a:rPr>
              <a:t>innovation and design process</a:t>
            </a:r>
            <a:r>
              <a:rPr lang="zh-TW" altLang="en-US" sz="1200" kern="1200" dirty="0" smtClean="0">
                <a:solidFill>
                  <a:schemeClr val="tx1"/>
                </a:solidFill>
                <a:latin typeface="+mn-lt"/>
                <a:ea typeface="+mn-ea"/>
                <a:cs typeface="+mn-cs"/>
              </a:rPr>
              <a:t>）</a:t>
            </a:r>
          </a:p>
          <a:p>
            <a:pPr lvl="0"/>
            <a:r>
              <a:rPr lang="zh-TW" altLang="en-US" sz="1200" kern="1200" dirty="0" smtClean="0">
                <a:solidFill>
                  <a:schemeClr val="tx1"/>
                </a:solidFill>
                <a:latin typeface="+mn-lt"/>
                <a:ea typeface="+mn-ea"/>
                <a:cs typeface="+mn-cs"/>
              </a:rPr>
              <a:t>區域性優惠 （</a:t>
            </a:r>
            <a:r>
              <a:rPr lang="en-US" sz="1200" kern="1200" dirty="0" smtClean="0">
                <a:solidFill>
                  <a:schemeClr val="tx1"/>
                </a:solidFill>
                <a:latin typeface="+mn-lt"/>
                <a:ea typeface="+mn-ea"/>
                <a:cs typeface="+mn-cs"/>
              </a:rPr>
              <a:t>regional priority</a:t>
            </a:r>
            <a:r>
              <a:rPr lang="zh-TW" altLang="en-US" sz="1200" kern="1200" dirty="0" smtClean="0">
                <a:solidFill>
                  <a:schemeClr val="tx1"/>
                </a:solidFill>
                <a:latin typeface="+mn-lt"/>
                <a:ea typeface="+mn-ea"/>
                <a:cs typeface="+mn-cs"/>
              </a:rPr>
              <a:t>）</a:t>
            </a:r>
          </a:p>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14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dirty="0" smtClean="0"/>
              <a:t>綠建築先期大約會增加</a:t>
            </a:r>
            <a:r>
              <a:rPr lang="en-US" sz="1200" dirty="0" smtClean="0"/>
              <a:t>2</a:t>
            </a:r>
            <a:r>
              <a:rPr lang="zh-TW" altLang="en-US" sz="1200" dirty="0" smtClean="0"/>
              <a:t>％建造成本，但日後可得到</a:t>
            </a:r>
            <a:r>
              <a:rPr lang="en-US" sz="1200" dirty="0" smtClean="0"/>
              <a:t>20</a:t>
            </a:r>
            <a:r>
              <a:rPr lang="zh-TW" altLang="en-US" sz="1200" dirty="0" smtClean="0"/>
              <a:t>％效益。整體效益：</a:t>
            </a:r>
            <a:endParaRPr lang="en-US" altLang="zh-TW" sz="1200" dirty="0" smtClean="0"/>
          </a:p>
          <a:p>
            <a:endParaRPr lang="zh-TW" altLang="en-US" sz="1200" dirty="0" smtClean="0"/>
          </a:p>
          <a:p>
            <a:pPr lvl="0"/>
            <a:r>
              <a:rPr lang="zh-TW" altLang="en-US" sz="1200" dirty="0" smtClean="0"/>
              <a:t>降低建築物營運費用</a:t>
            </a:r>
          </a:p>
          <a:p>
            <a:pPr lvl="0"/>
            <a:r>
              <a:rPr lang="zh-TW" altLang="en-US" sz="1200" dirty="0" smtClean="0"/>
              <a:t>創造健康與舒適的建築環境</a:t>
            </a:r>
          </a:p>
          <a:p>
            <a:pPr lvl="0"/>
            <a:r>
              <a:rPr lang="zh-TW" altLang="en-US" sz="1200" dirty="0" smtClean="0"/>
              <a:t>增進能源與用水效率</a:t>
            </a:r>
          </a:p>
          <a:p>
            <a:pPr lvl="0"/>
            <a:r>
              <a:rPr lang="zh-TW" altLang="en-US" sz="1200" dirty="0" smtClean="0"/>
              <a:t>降低溫室氣體排放</a:t>
            </a:r>
          </a:p>
          <a:p>
            <a:pPr lvl="0"/>
            <a:r>
              <a:rPr lang="zh-TW" altLang="en-US" sz="1200" dirty="0" smtClean="0"/>
              <a:t>減少廢棄物量</a:t>
            </a:r>
          </a:p>
          <a:p>
            <a:pPr lvl="0"/>
            <a:r>
              <a:rPr lang="zh-TW" altLang="en-US" sz="1200" dirty="0" smtClean="0"/>
              <a:t>提昇企業形象</a:t>
            </a:r>
          </a:p>
          <a:p>
            <a:pPr lvl="0"/>
            <a:r>
              <a:rPr lang="zh-TW" altLang="en-US" sz="1200" dirty="0" smtClean="0"/>
              <a:t>增加建築物價值</a:t>
            </a:r>
          </a:p>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15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2009</a:t>
            </a:r>
            <a:r>
              <a:rPr lang="zh-TW" altLang="en-US" sz="1200" dirty="0" smtClean="0"/>
              <a:t>年取得台灣「鑽石級綠建築候選證書」之認證</a:t>
            </a:r>
            <a:endParaRPr lang="en-US" altLang="zh-TW"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2011</a:t>
            </a:r>
            <a:r>
              <a:rPr lang="zh-TW" altLang="en-US" sz="1200" dirty="0" smtClean="0"/>
              <a:t>年得美國綠建築協會「白金級綠建築」的認證</a:t>
            </a:r>
            <a:endParaRPr lang="zh-TW" altLang="en-US" sz="1200" dirty="0" smtClean="0">
              <a:latin typeface="微軟正黑體" pitchFamily="34" charset="-120"/>
              <a:ea typeface="微軟正黑體"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17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21</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以上都是讓消費者對綠建築卻步的原因及阻礙。</a:t>
            </a:r>
            <a:endParaRPr lang="zh-TW" altLang="en-US" dirty="0"/>
          </a:p>
        </p:txBody>
      </p:sp>
      <p:sp>
        <p:nvSpPr>
          <p:cNvPr id="4" name="投影片編號版面配置區 3"/>
          <p:cNvSpPr>
            <a:spLocks noGrp="1"/>
          </p:cNvSpPr>
          <p:nvPr>
            <p:ph type="sldNum" sz="quarter" idx="10"/>
          </p:nvPr>
        </p:nvSpPr>
        <p:spPr/>
        <p:txBody>
          <a:bodyPr/>
          <a:lstStyle/>
          <a:p>
            <a:fld id="{A5D828EF-E5B9-410D-9AFD-5BE5F1E5CE47}" type="slidenum">
              <a:rPr lang="zh-TW" altLang="en-US" smtClean="0"/>
              <a:pPr/>
              <a:t>27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0CD8A4A-46B5-4448-9DBB-98C510056A50}" type="datetimeFigureOut">
              <a:rPr lang="zh-TW" altLang="en-US" smtClean="0"/>
              <a:pPr/>
              <a:t>2014/4/3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41E9245-CCAA-498E-885C-651C741CAC9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8A4A-46B5-4448-9DBB-98C510056A50}" type="datetimeFigureOut">
              <a:rPr lang="zh-TW" altLang="en-US" smtClean="0"/>
              <a:pPr/>
              <a:t>2014/4/3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E9245-CCAA-498E-885C-651C741CAC9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pic1a.nipic.com/2008-11-25/2008112520282390_2.jpg"/>
          <p:cNvPicPr>
            <a:picLocks noChangeAspect="1" noChangeArrowheads="1"/>
          </p:cNvPicPr>
          <p:nvPr/>
        </p:nvPicPr>
        <p:blipFill>
          <a:blip r:embed="rId2">
            <a:lum bright="40000"/>
          </a:blip>
          <a:srcRect b="4232"/>
          <a:stretch>
            <a:fillRect/>
          </a:stretch>
        </p:blipFill>
        <p:spPr bwMode="auto">
          <a:xfrm>
            <a:off x="0" y="0"/>
            <a:ext cx="9150246" cy="6858000"/>
          </a:xfrm>
          <a:prstGeom prst="rect">
            <a:avLst/>
          </a:prstGeom>
          <a:noFill/>
        </p:spPr>
      </p:pic>
      <p:sp>
        <p:nvSpPr>
          <p:cNvPr id="2" name="標題 1"/>
          <p:cNvSpPr>
            <a:spLocks noGrp="1"/>
          </p:cNvSpPr>
          <p:nvPr>
            <p:ph type="ctrTitle"/>
          </p:nvPr>
        </p:nvSpPr>
        <p:spPr>
          <a:xfrm>
            <a:off x="500034" y="0"/>
            <a:ext cx="7772400" cy="1785926"/>
          </a:xfrm>
        </p:spPr>
        <p:txBody>
          <a:bodyPr>
            <a:normAutofit/>
          </a:bodyPr>
          <a:lstStyle/>
          <a:p>
            <a:r>
              <a:rPr lang="zh-TW" altLang="en-US" sz="5400" dirty="0" smtClean="0">
                <a:latin typeface="微軟正黑體" pitchFamily="34" charset="-120"/>
                <a:ea typeface="微軟正黑體" pitchFamily="34" charset="-120"/>
              </a:rPr>
              <a:t>綠色建築</a:t>
            </a:r>
            <a:endParaRPr lang="zh-TW" altLang="en-US" sz="5400" dirty="0">
              <a:latin typeface="微軟正黑體" pitchFamily="34" charset="-120"/>
              <a:ea typeface="微軟正黑體" pitchFamily="34" charset="-120"/>
            </a:endParaRPr>
          </a:p>
        </p:txBody>
      </p:sp>
      <p:pic>
        <p:nvPicPr>
          <p:cNvPr id="16386" name="Picture 2" descr="http://1.bp.blogspot.com/-hHRI3UQwoOI/TbCvdB5mzzI/AAAAAAAAEHc/d8s_BZnHYRM/s1600/green.gif"/>
          <p:cNvPicPr>
            <a:picLocks noChangeAspect="1" noChangeArrowheads="1"/>
          </p:cNvPicPr>
          <p:nvPr/>
        </p:nvPicPr>
        <p:blipFill>
          <a:blip r:embed="rId3"/>
          <a:srcRect/>
          <a:stretch>
            <a:fillRect/>
          </a:stretch>
        </p:blipFill>
        <p:spPr bwMode="auto">
          <a:xfrm>
            <a:off x="3357554" y="1357298"/>
            <a:ext cx="2286016" cy="3764396"/>
          </a:xfrm>
          <a:prstGeom prst="rect">
            <a:avLst/>
          </a:prstGeom>
          <a:noFill/>
        </p:spPr>
      </p:pic>
      <p:sp>
        <p:nvSpPr>
          <p:cNvPr id="11266" name="Rectangle 2"/>
          <p:cNvSpPr>
            <a:spLocks noChangeArrowheads="1"/>
          </p:cNvSpPr>
          <p:nvPr/>
        </p:nvSpPr>
        <p:spPr bwMode="auto">
          <a:xfrm>
            <a:off x="2643174" y="4714884"/>
            <a:ext cx="38576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組員：</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四文創四甲</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1099163116</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陳合萱</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四觀光四甲</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1099136131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林頌媛</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四觀光四甲</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1099136111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陳靜</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四國企四甲</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1099133102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張簡翊伶</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四國企三甲</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1100133134</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柯晴雅</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綠建材</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現今所稱綠建築也包括了建材部分，在原料採取、產品製造、使用過程和再生利用循環中，對地球環境負荷最小、對人體健康無害之建材。</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2.)</a:t>
            </a:r>
            <a:endParaRPr lang="zh-TW" altLang="en-US" sz="2800" dirty="0" smtClean="0">
              <a:latin typeface="微軟正黑體" pitchFamily="34" charset="-120"/>
              <a:ea typeface="微軟正黑體" pitchFamily="34" charset="-120"/>
            </a:endParaRPr>
          </a:p>
          <a:p>
            <a:endParaRPr lang="zh-TW" altLang="en-US" dirty="0"/>
          </a:p>
        </p:txBody>
      </p:sp>
      <p:pic>
        <p:nvPicPr>
          <p:cNvPr id="30724" name="Picture 4" descr="http://ts2.mm.bing.net/th?id=HN.608020408301125785&amp;pid=1.7"/>
          <p:cNvPicPr>
            <a:picLocks noChangeAspect="1" noChangeArrowheads="1"/>
          </p:cNvPicPr>
          <p:nvPr/>
        </p:nvPicPr>
        <p:blipFill>
          <a:blip r:embed="rId3"/>
          <a:srcRect b="9999"/>
          <a:stretch>
            <a:fillRect/>
          </a:stretch>
        </p:blipFill>
        <p:spPr bwMode="auto">
          <a:xfrm>
            <a:off x="3214678" y="4071942"/>
            <a:ext cx="2857500" cy="214314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heel(4)">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綠建材</a:t>
            </a:r>
            <a:endParaRPr lang="zh-TW" altLang="en-US" dirty="0"/>
          </a:p>
        </p:txBody>
      </p:sp>
      <p:sp>
        <p:nvSpPr>
          <p:cNvPr id="3" name="內容版面配置區 2"/>
          <p:cNvSpPr>
            <a:spLocks noGrp="1"/>
          </p:cNvSpPr>
          <p:nvPr>
            <p:ph idx="1"/>
          </p:nvPr>
        </p:nvSpPr>
        <p:spPr>
          <a:xfrm>
            <a:off x="457200" y="1357298"/>
            <a:ext cx="8229600" cy="4768865"/>
          </a:xfrm>
        </p:spPr>
        <p:txBody>
          <a:bodyPr>
            <a:normAutofit fontScale="92500" lnSpcReduction="10000"/>
          </a:bodyPr>
          <a:lstStyle/>
          <a:p>
            <a:pPr>
              <a:lnSpc>
                <a:spcPct val="150000"/>
              </a:lnSpc>
              <a:buNone/>
            </a:pPr>
            <a:r>
              <a:rPr lang="en-US" altLang="zh-TW" sz="2800" dirty="0" smtClean="0">
                <a:latin typeface="微軟正黑體" pitchFamily="34" charset="-120"/>
                <a:ea typeface="微軟正黑體" pitchFamily="34" charset="-120"/>
              </a:rPr>
              <a:t>	</a:t>
            </a:r>
            <a:r>
              <a:rPr lang="zh-TW" altLang="en-US" sz="3000" dirty="0" smtClean="0">
                <a:latin typeface="微軟正黑體" pitchFamily="34" charset="-120"/>
                <a:ea typeface="微軟正黑體" pitchFamily="34" charset="-120"/>
              </a:rPr>
              <a:t>營建署「綠建材設計技術規範」認可並通過行政院環境保護署第一類環保標章規格標準之綠建材包括：</a:t>
            </a:r>
          </a:p>
          <a:p>
            <a:pPr marL="1080000" lvl="0">
              <a:spcBef>
                <a:spcPts val="1200"/>
              </a:spcBef>
            </a:pPr>
            <a:r>
              <a:rPr lang="zh-TW" altLang="en-US" sz="2400" dirty="0" smtClean="0">
                <a:latin typeface="微軟正黑體" pitchFamily="34" charset="-120"/>
                <a:ea typeface="微軟正黑體" pitchFamily="34" charset="-120"/>
              </a:rPr>
              <a:t>塑橡膠類再生品</a:t>
            </a:r>
          </a:p>
          <a:p>
            <a:pPr marL="1080000" lvl="0">
              <a:spcBef>
                <a:spcPts val="1200"/>
              </a:spcBef>
            </a:pPr>
            <a:r>
              <a:rPr lang="zh-TW" altLang="en-US" sz="2400" dirty="0" smtClean="0">
                <a:latin typeface="微軟正黑體" pitchFamily="34" charset="-120"/>
                <a:ea typeface="微軟正黑體" pitchFamily="34" charset="-120"/>
              </a:rPr>
              <a:t>建築用隔熱材料</a:t>
            </a:r>
          </a:p>
          <a:p>
            <a:pPr marL="1080000" lvl="0">
              <a:spcBef>
                <a:spcPts val="1200"/>
              </a:spcBef>
            </a:pPr>
            <a:r>
              <a:rPr lang="zh-TW" altLang="en-US" sz="2400" dirty="0" smtClean="0">
                <a:latin typeface="微軟正黑體" pitchFamily="34" charset="-120"/>
                <a:ea typeface="微軟正黑體" pitchFamily="34" charset="-120"/>
              </a:rPr>
              <a:t>水性塗料</a:t>
            </a:r>
          </a:p>
          <a:p>
            <a:pPr marL="1080000" lvl="0">
              <a:spcBef>
                <a:spcPts val="1200"/>
              </a:spcBef>
            </a:pPr>
            <a:r>
              <a:rPr lang="zh-TW" altLang="en-US" sz="2400" dirty="0" smtClean="0">
                <a:latin typeface="微軟正黑體" pitchFamily="34" charset="-120"/>
                <a:ea typeface="微軟正黑體" pitchFamily="34" charset="-120"/>
              </a:rPr>
              <a:t>回收木材再生品</a:t>
            </a:r>
          </a:p>
          <a:p>
            <a:pPr marL="1080000" lvl="0">
              <a:spcBef>
                <a:spcPts val="1200"/>
              </a:spcBef>
            </a:pPr>
            <a:r>
              <a:rPr lang="zh-TW" altLang="en-US" sz="2400" dirty="0" smtClean="0">
                <a:latin typeface="微軟正黑體" pitchFamily="34" charset="-120"/>
                <a:ea typeface="微軟正黑體" pitchFamily="34" charset="-120"/>
              </a:rPr>
              <a:t>資源化磚類建材</a:t>
            </a:r>
          </a:p>
          <a:p>
            <a:pPr marL="1080000" lvl="0">
              <a:spcBef>
                <a:spcPts val="1200"/>
              </a:spcBef>
            </a:pPr>
            <a:r>
              <a:rPr lang="zh-TW" altLang="en-US" sz="2400" dirty="0" smtClean="0">
                <a:latin typeface="微軟正黑體" pitchFamily="34" charset="-120"/>
                <a:ea typeface="微軟正黑體" pitchFamily="34" charset="-120"/>
              </a:rPr>
              <a:t>資源回收再利用建材</a:t>
            </a:r>
          </a:p>
          <a:p>
            <a:endParaRPr lang="zh-TW" altLang="en-US" sz="2800" dirty="0">
              <a:latin typeface="微軟正黑體" pitchFamily="34" charset="-120"/>
              <a:ea typeface="微軟正黑體" pitchFamily="34" charset="-120"/>
            </a:endParaRPr>
          </a:p>
        </p:txBody>
      </p:sp>
      <p:pic>
        <p:nvPicPr>
          <p:cNvPr id="25602" name="圖片 1"/>
          <p:cNvPicPr>
            <a:picLocks noChangeAspect="1" noChangeArrowheads="1"/>
          </p:cNvPicPr>
          <p:nvPr/>
        </p:nvPicPr>
        <p:blipFill>
          <a:blip r:embed="rId3"/>
          <a:srcRect/>
          <a:stretch>
            <a:fillRect/>
          </a:stretch>
        </p:blipFill>
        <p:spPr bwMode="auto">
          <a:xfrm>
            <a:off x="4929190" y="2857496"/>
            <a:ext cx="3357586" cy="33575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3">
            <a:lum bright="3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綠建材標章</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401080" cy="4525963"/>
          </a:xfrm>
        </p:spPr>
        <p:txBody>
          <a:bodyPr/>
          <a:lstStyle/>
          <a:p>
            <a:pPr>
              <a:lnSpc>
                <a:spcPct val="150000"/>
              </a:lnSpc>
              <a:buNone/>
            </a:pPr>
            <a:r>
              <a:rPr lang="en-US" altLang="zh-TW" dirty="0" smtClean="0"/>
              <a:t>	</a:t>
            </a:r>
            <a:r>
              <a:rPr lang="zh-TW" altLang="en-US" sz="2800" dirty="0" smtClean="0">
                <a:latin typeface="微軟正黑體" pitchFamily="34" charset="-120"/>
                <a:ea typeface="微軟正黑體" pitchFamily="34" charset="-120"/>
              </a:rPr>
              <a:t>依據建築生命週期訂為生態、低逸散健康、再生、高性能。</a:t>
            </a:r>
          </a:p>
          <a:p>
            <a:endParaRPr lang="zh-TW" altLang="en-US" dirty="0"/>
          </a:p>
        </p:txBody>
      </p:sp>
      <p:pic>
        <p:nvPicPr>
          <p:cNvPr id="26626" name="圖片 2"/>
          <p:cNvPicPr>
            <a:picLocks noChangeAspect="1" noChangeArrowheads="1"/>
          </p:cNvPicPr>
          <p:nvPr/>
        </p:nvPicPr>
        <p:blipFill>
          <a:blip r:embed="rId4"/>
          <a:srcRect/>
          <a:stretch>
            <a:fillRect/>
          </a:stretch>
        </p:blipFill>
        <p:spPr bwMode="auto">
          <a:xfrm>
            <a:off x="500034" y="3214686"/>
            <a:ext cx="8215370" cy="257176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ic1a.nipic.com/2008-11-25/2008112520282390_2.jpg"/>
          <p:cNvPicPr>
            <a:picLocks noChangeAspect="1" noChangeArrowheads="1"/>
          </p:cNvPicPr>
          <p:nvPr/>
        </p:nvPicPr>
        <p:blipFill>
          <a:blip r:embed="rId2">
            <a:lum bright="2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綠建築評估系統</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臺灣於</a:t>
            </a:r>
            <a:r>
              <a:rPr lang="en-US" altLang="zh-TW" sz="2800" dirty="0" smtClean="0">
                <a:latin typeface="微軟正黑體" pitchFamily="34" charset="-120"/>
                <a:ea typeface="微軟正黑體" pitchFamily="34" charset="-120"/>
              </a:rPr>
              <a:t>2006</a:t>
            </a:r>
            <a:r>
              <a:rPr lang="zh-TW" altLang="en-US" sz="2800" dirty="0" smtClean="0">
                <a:latin typeface="微軟正黑體" pitchFamily="34" charset="-120"/>
                <a:ea typeface="微軟正黑體" pitchFamily="34" charset="-120"/>
              </a:rPr>
              <a:t>年引進美國的能源與環境先導設計（</a:t>
            </a:r>
            <a:r>
              <a:rPr lang="en-US" sz="2800" dirty="0" smtClean="0">
                <a:latin typeface="微軟正黑體" pitchFamily="34" charset="-120"/>
                <a:ea typeface="微軟正黑體" pitchFamily="34" charset="-120"/>
              </a:rPr>
              <a:t>Leadership in Energy and Environmental Design, LEED</a:t>
            </a:r>
            <a:r>
              <a:rPr lang="zh-TW" altLang="en-US" sz="2800" dirty="0" smtClean="0">
                <a:latin typeface="微軟正黑體" pitchFamily="34" charset="-120"/>
                <a:ea typeface="微軟正黑體" pitchFamily="34" charset="-120"/>
              </a:rPr>
              <a:t>）綠色建築評估法。</a:t>
            </a:r>
            <a:endParaRPr lang="en-US" altLang="zh-TW" sz="2800" dirty="0" smtClean="0">
              <a:latin typeface="微軟正黑體" pitchFamily="34" charset="-120"/>
              <a:ea typeface="微軟正黑體" pitchFamily="34" charset="-120"/>
            </a:endParaRPr>
          </a:p>
          <a:p>
            <a:pPr>
              <a:lnSpc>
                <a:spcPct val="150000"/>
              </a:lnSpc>
            </a:pPr>
            <a:endParaRPr lang="zh-TW" altLang="en-US" sz="2800" dirty="0">
              <a:latin typeface="微軟正黑體" pitchFamily="34" charset="-120"/>
              <a:ea typeface="微軟正黑體" pitchFamily="34" charset="-120"/>
            </a:endParaRPr>
          </a:p>
        </p:txBody>
      </p:sp>
      <p:pic>
        <p:nvPicPr>
          <p:cNvPr id="29700" name="Picture 4" descr="http://kohaninc.com/wp-content/uploads/2011/11/leed.jpg"/>
          <p:cNvPicPr>
            <a:picLocks noChangeAspect="1" noChangeArrowheads="1"/>
          </p:cNvPicPr>
          <p:nvPr/>
        </p:nvPicPr>
        <p:blipFill>
          <a:blip r:embed="rId3" cstate="print"/>
          <a:srcRect/>
          <a:stretch>
            <a:fillRect/>
          </a:stretch>
        </p:blipFill>
        <p:spPr bwMode="auto">
          <a:xfrm>
            <a:off x="2714612" y="3786190"/>
            <a:ext cx="3842643" cy="2643206"/>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3"/>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綠建築評估系統</a:t>
            </a:r>
            <a:endParaRPr lang="zh-TW" altLang="en-US" dirty="0"/>
          </a:p>
        </p:txBody>
      </p:sp>
      <p:sp>
        <p:nvSpPr>
          <p:cNvPr id="3" name="內容版面配置區 2"/>
          <p:cNvSpPr>
            <a:spLocks noGrp="1"/>
          </p:cNvSpPr>
          <p:nvPr>
            <p:ph idx="1"/>
          </p:nvPr>
        </p:nvSpPr>
        <p:spPr/>
        <p:txBody>
          <a:bodyPr/>
          <a:lstStyle/>
          <a:p>
            <a:pPr>
              <a:lnSpc>
                <a:spcPct val="150000"/>
              </a:lnSpc>
              <a:buNone/>
            </a:pPr>
            <a:r>
              <a:rPr lang="en-US" sz="2800" dirty="0" smtClean="0">
                <a:latin typeface="微軟正黑體" pitchFamily="34" charset="-120"/>
                <a:ea typeface="微軟正黑體" pitchFamily="34" charset="-120"/>
              </a:rPr>
              <a:t>	LEED</a:t>
            </a:r>
            <a:r>
              <a:rPr lang="zh-TW" altLang="en-US" sz="2800" dirty="0" smtClean="0">
                <a:latin typeface="微軟正黑體" pitchFamily="34" charset="-120"/>
                <a:ea typeface="微軟正黑體" pitchFamily="34" charset="-120"/>
              </a:rPr>
              <a:t>認證，是由美國綠建築協會（</a:t>
            </a:r>
            <a:r>
              <a:rPr lang="en-US" sz="2800" dirty="0" smtClean="0">
                <a:latin typeface="微軟正黑體" pitchFamily="34" charset="-120"/>
                <a:ea typeface="微軟正黑體" pitchFamily="34" charset="-120"/>
              </a:rPr>
              <a:t>U.S. Green Building Council, USGBC</a:t>
            </a:r>
            <a:r>
              <a:rPr lang="zh-TW" altLang="en-US" sz="2800" dirty="0" smtClean="0">
                <a:latin typeface="微軟正黑體" pitchFamily="34" charset="-120"/>
                <a:ea typeface="微軟正黑體" pitchFamily="34" charset="-120"/>
              </a:rPr>
              <a:t>）設立的綠建築評分認證系統，已漸成為國際通用且發展最快的綠建築認證標準。</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5.)</a:t>
            </a:r>
            <a:endParaRPr lang="zh-TW" altLang="en-US" sz="2800" dirty="0" smtClean="0">
              <a:latin typeface="微軟正黑體" pitchFamily="34" charset="-120"/>
              <a:ea typeface="微軟正黑體" pitchFamily="34" charset="-120"/>
            </a:endParaRPr>
          </a:p>
          <a:p>
            <a:endParaRPr lang="zh-TW" altLang="en-US" dirty="0"/>
          </a:p>
        </p:txBody>
      </p:sp>
      <p:pic>
        <p:nvPicPr>
          <p:cNvPr id="4" name="Picture 2" descr="http://ingramswaterandair.com/geothermal-heat-pump/wp-content/uploads/2011/07/leedlogo.png"/>
          <p:cNvPicPr>
            <a:picLocks noChangeAspect="1" noChangeArrowheads="1"/>
          </p:cNvPicPr>
          <p:nvPr/>
        </p:nvPicPr>
        <p:blipFill>
          <a:blip r:embed="rId4"/>
          <a:srcRect/>
          <a:stretch>
            <a:fillRect/>
          </a:stretch>
        </p:blipFill>
        <p:spPr bwMode="auto">
          <a:xfrm>
            <a:off x="3143240" y="3786190"/>
            <a:ext cx="2857500" cy="2857500"/>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3">
            <a:lum bright="3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綠建築評估系統</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zh-TW" altLang="en-US" sz="2800" dirty="0" smtClean="0">
                <a:latin typeface="微軟正黑體" pitchFamily="34" charset="-120"/>
                <a:ea typeface="微軟正黑體" pitchFamily="34" charset="-120"/>
              </a:rPr>
              <a:t>認證等級（</a:t>
            </a:r>
            <a:r>
              <a:rPr lang="en-US" sz="2800" dirty="0" smtClean="0">
                <a:latin typeface="微軟正黑體" pitchFamily="34" charset="-120"/>
                <a:ea typeface="微軟正黑體" pitchFamily="34" charset="-120"/>
              </a:rPr>
              <a:t>LEED Certification Level</a:t>
            </a:r>
            <a:r>
              <a:rPr lang="zh-TW" altLang="en-US" sz="2800" dirty="0" smtClean="0">
                <a:latin typeface="微軟正黑體" pitchFamily="34" charset="-120"/>
                <a:ea typeface="微軟正黑體" pitchFamily="34" charset="-120"/>
              </a:rPr>
              <a:t>）分為</a:t>
            </a:r>
            <a:r>
              <a:rPr lang="en-US" sz="2800" dirty="0" smtClean="0">
                <a:latin typeface="微軟正黑體" pitchFamily="34" charset="-120"/>
                <a:ea typeface="微軟正黑體" pitchFamily="34" charset="-120"/>
              </a:rPr>
              <a:t>4</a:t>
            </a:r>
            <a:r>
              <a:rPr lang="zh-TW" altLang="en-US" sz="2800" dirty="0" smtClean="0">
                <a:latin typeface="微軟正黑體" pitchFamily="34" charset="-120"/>
                <a:ea typeface="微軟正黑體" pitchFamily="34" charset="-120"/>
              </a:rPr>
              <a:t>級：合格（</a:t>
            </a:r>
            <a:r>
              <a:rPr lang="en-US" sz="2800" dirty="0" smtClean="0">
                <a:latin typeface="微軟正黑體" pitchFamily="34" charset="-120"/>
                <a:ea typeface="微軟正黑體" pitchFamily="34" charset="-120"/>
              </a:rPr>
              <a:t>certified</a:t>
            </a:r>
            <a:r>
              <a:rPr lang="zh-TW" altLang="en-US" sz="2800" dirty="0" smtClean="0">
                <a:latin typeface="微軟正黑體" pitchFamily="34" charset="-120"/>
                <a:ea typeface="微軟正黑體" pitchFamily="34" charset="-120"/>
              </a:rPr>
              <a:t>）、銀級（</a:t>
            </a:r>
            <a:r>
              <a:rPr lang="en-US" sz="2800" dirty="0" smtClean="0">
                <a:latin typeface="微軟正黑體" pitchFamily="34" charset="-120"/>
                <a:ea typeface="微軟正黑體" pitchFamily="34" charset="-120"/>
              </a:rPr>
              <a:t>silver</a:t>
            </a:r>
            <a:r>
              <a:rPr lang="zh-TW" altLang="en-US" sz="2800" dirty="0" smtClean="0">
                <a:latin typeface="微軟正黑體" pitchFamily="34" charset="-120"/>
                <a:ea typeface="微軟正黑體" pitchFamily="34" charset="-120"/>
              </a:rPr>
              <a:t>）、金級（</a:t>
            </a:r>
            <a:r>
              <a:rPr lang="en-US" sz="2800" dirty="0" smtClean="0">
                <a:latin typeface="微軟正黑體" pitchFamily="34" charset="-120"/>
                <a:ea typeface="微軟正黑體" pitchFamily="34" charset="-120"/>
              </a:rPr>
              <a:t>gold</a:t>
            </a:r>
            <a:r>
              <a:rPr lang="zh-TW" altLang="en-US" sz="2800" dirty="0" smtClean="0">
                <a:latin typeface="微軟正黑體" pitchFamily="34" charset="-120"/>
                <a:ea typeface="微軟正黑體" pitchFamily="34" charset="-120"/>
              </a:rPr>
              <a:t>）及白金級（</a:t>
            </a:r>
            <a:r>
              <a:rPr lang="en-US" sz="2800" dirty="0" smtClean="0">
                <a:latin typeface="微軟正黑體" pitchFamily="34" charset="-120"/>
                <a:ea typeface="微軟正黑體" pitchFamily="34" charset="-120"/>
              </a:rPr>
              <a:t>platinum</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lnSpc>
                <a:spcPct val="150000"/>
              </a:lnSpc>
            </a:pPr>
            <a:endParaRPr lang="zh-TW" altLang="en-US" sz="2800" dirty="0" smtClean="0">
              <a:latin typeface="微軟正黑體" pitchFamily="34" charset="-120"/>
              <a:ea typeface="微軟正黑體" pitchFamily="34" charset="-120"/>
            </a:endParaRPr>
          </a:p>
          <a:p>
            <a:endParaRPr lang="zh-TW" altLang="en-US" dirty="0"/>
          </a:p>
        </p:txBody>
      </p:sp>
      <p:pic>
        <p:nvPicPr>
          <p:cNvPr id="39938" name="Picture 2" descr="http://www.vertenergygroup.com/wp-content/uploads/2012/01/LEED-Certification-Levels.jpg"/>
          <p:cNvPicPr>
            <a:picLocks noChangeAspect="1" noChangeArrowheads="1"/>
          </p:cNvPicPr>
          <p:nvPr/>
        </p:nvPicPr>
        <p:blipFill>
          <a:blip r:embed="rId4"/>
          <a:srcRect/>
          <a:stretch>
            <a:fillRect/>
          </a:stretch>
        </p:blipFill>
        <p:spPr bwMode="auto">
          <a:xfrm>
            <a:off x="714348" y="3857628"/>
            <a:ext cx="7543800" cy="208597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綠建築評估系統</a:t>
            </a:r>
            <a:endParaRPr lang="zh-TW" altLang="en-US" dirty="0"/>
          </a:p>
        </p:txBody>
      </p:sp>
      <p:sp>
        <p:nvSpPr>
          <p:cNvPr id="3" name="內容版面配置區 2"/>
          <p:cNvSpPr>
            <a:spLocks noGrp="1"/>
          </p:cNvSpPr>
          <p:nvPr>
            <p:ph idx="1"/>
          </p:nvPr>
        </p:nvSpPr>
        <p:spPr>
          <a:xfrm>
            <a:off x="285720" y="1600200"/>
            <a:ext cx="8643998" cy="4525963"/>
          </a:xfrm>
        </p:spPr>
        <p:txBody>
          <a:bodyPr/>
          <a:lstStyle/>
          <a:p>
            <a:pPr>
              <a:lnSpc>
                <a:spcPct val="150000"/>
              </a:lnSpc>
              <a:buNone/>
            </a:pPr>
            <a:r>
              <a:rPr lang="en-US" altLang="zh-TW" dirty="0" smtClean="0"/>
              <a:t>	</a:t>
            </a:r>
            <a:r>
              <a:rPr lang="zh-TW" altLang="en-US" sz="2800" dirty="0" smtClean="0">
                <a:latin typeface="微軟正黑體" pitchFamily="34" charset="-120"/>
                <a:ea typeface="微軟正黑體" pitchFamily="34" charset="-120"/>
              </a:rPr>
              <a:t>臺灣將綠建築九大評估指標共歸納為</a:t>
            </a:r>
            <a:r>
              <a:rPr lang="en-US" sz="2800" dirty="0" smtClean="0">
                <a:latin typeface="微軟正黑體" pitchFamily="34" charset="-120"/>
                <a:ea typeface="微軟正黑體" pitchFamily="34" charset="-120"/>
              </a:rPr>
              <a:t>4</a:t>
            </a:r>
            <a:r>
              <a:rPr lang="zh-TW" altLang="en-US" sz="2800" dirty="0" smtClean="0">
                <a:latin typeface="微軟正黑體" pitchFamily="34" charset="-120"/>
                <a:ea typeface="微軟正黑體" pitchFamily="34" charset="-120"/>
              </a:rPr>
              <a:t>大範疇</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r>
              <a:rPr lang="en-US" sz="2800" dirty="0" smtClean="0">
                <a:latin typeface="微軟正黑體" pitchFamily="34" charset="-120"/>
                <a:ea typeface="微軟正黑體" pitchFamily="34" charset="-120"/>
              </a:rPr>
              <a:t>EEWH</a:t>
            </a:r>
            <a:r>
              <a:rPr lang="zh-TW" altLang="en-US" sz="2800" dirty="0" smtClean="0">
                <a:latin typeface="微軟正黑體" pitchFamily="34" charset="-120"/>
                <a:ea typeface="微軟正黑體" pitchFamily="34" charset="-120"/>
              </a:rPr>
              <a:t>」</a:t>
            </a:r>
            <a:endParaRPr lang="en-US" sz="2800" dirty="0" smtClean="0">
              <a:latin typeface="微軟正黑體" pitchFamily="34" charset="-120"/>
              <a:ea typeface="微軟正黑體" pitchFamily="34" charset="-120"/>
            </a:endParaRPr>
          </a:p>
          <a:p>
            <a:pPr marL="1080000" lvl="0">
              <a:lnSpc>
                <a:spcPct val="150000"/>
              </a:lnSpc>
              <a:spcBef>
                <a:spcPts val="1200"/>
              </a:spcBef>
            </a:pPr>
            <a:r>
              <a:rPr lang="zh-TW" altLang="en-US" sz="2400" dirty="0" smtClean="0">
                <a:latin typeface="微軟正黑體" pitchFamily="34" charset="-120"/>
                <a:ea typeface="微軟正黑體" pitchFamily="34" charset="-120"/>
              </a:rPr>
              <a:t>生態</a:t>
            </a:r>
            <a:r>
              <a:rPr lang="en-US" sz="2400" dirty="0" smtClean="0">
                <a:latin typeface="微軟正黑體" pitchFamily="34" charset="-120"/>
                <a:ea typeface="微軟正黑體" pitchFamily="34" charset="-120"/>
              </a:rPr>
              <a:t>Ecology</a:t>
            </a:r>
            <a:r>
              <a:rPr lang="zh-TW" altLang="en-US" sz="2400" dirty="0" smtClean="0">
                <a:latin typeface="微軟正黑體" pitchFamily="34" charset="-120"/>
                <a:ea typeface="微軟正黑體" pitchFamily="34" charset="-120"/>
              </a:rPr>
              <a:t>（生物多樣性、綠化量、基地保水）</a:t>
            </a:r>
          </a:p>
          <a:p>
            <a:pPr marL="1080000" lvl="0">
              <a:lnSpc>
                <a:spcPct val="150000"/>
              </a:lnSpc>
              <a:spcBef>
                <a:spcPts val="1200"/>
              </a:spcBef>
            </a:pPr>
            <a:r>
              <a:rPr lang="zh-TW" altLang="en-US" sz="2400" dirty="0" smtClean="0">
                <a:latin typeface="微軟正黑體" pitchFamily="34" charset="-120"/>
                <a:ea typeface="微軟正黑體" pitchFamily="34" charset="-120"/>
              </a:rPr>
              <a:t>節能</a:t>
            </a:r>
            <a:r>
              <a:rPr lang="en-US" sz="2400" dirty="0" smtClean="0">
                <a:latin typeface="微軟正黑體" pitchFamily="34" charset="-120"/>
                <a:ea typeface="微軟正黑體" pitchFamily="34" charset="-120"/>
              </a:rPr>
              <a:t>Energy Saving</a:t>
            </a:r>
            <a:r>
              <a:rPr lang="zh-TW" altLang="en-US" sz="2400" dirty="0" smtClean="0">
                <a:latin typeface="微軟正黑體" pitchFamily="34" charset="-120"/>
                <a:ea typeface="微軟正黑體" pitchFamily="34" charset="-120"/>
              </a:rPr>
              <a:t>（日常節能指標）</a:t>
            </a:r>
          </a:p>
          <a:p>
            <a:pPr marL="1080000" lvl="0">
              <a:lnSpc>
                <a:spcPct val="150000"/>
              </a:lnSpc>
              <a:spcBef>
                <a:spcPts val="1200"/>
              </a:spcBef>
            </a:pPr>
            <a:r>
              <a:rPr lang="zh-TW" altLang="en-US" sz="2400" dirty="0" smtClean="0">
                <a:latin typeface="微軟正黑體" pitchFamily="34" charset="-120"/>
                <a:ea typeface="微軟正黑體" pitchFamily="34" charset="-120"/>
              </a:rPr>
              <a:t>減廢</a:t>
            </a:r>
            <a:r>
              <a:rPr lang="en-US" sz="2400" dirty="0" smtClean="0">
                <a:latin typeface="微軟正黑體" pitchFamily="34" charset="-120"/>
                <a:ea typeface="微軟正黑體" pitchFamily="34" charset="-120"/>
              </a:rPr>
              <a:t>Waste Reduction</a:t>
            </a:r>
            <a:r>
              <a:rPr lang="zh-TW" altLang="en-US" sz="2400" dirty="0" smtClean="0">
                <a:latin typeface="微軟正黑體" pitchFamily="34" charset="-120"/>
                <a:ea typeface="微軟正黑體" pitchFamily="34" charset="-120"/>
              </a:rPr>
              <a:t>（</a:t>
            </a:r>
            <a:r>
              <a:rPr lang="en-US" sz="2400" dirty="0" smtClean="0">
                <a:latin typeface="微軟正黑體" pitchFamily="34" charset="-120"/>
                <a:ea typeface="微軟正黑體" pitchFamily="34" charset="-120"/>
              </a:rPr>
              <a:t>CO2 </a:t>
            </a:r>
            <a:r>
              <a:rPr lang="zh-TW" altLang="en-US" sz="2400" dirty="0" smtClean="0">
                <a:latin typeface="微軟正黑體" pitchFamily="34" charset="-120"/>
                <a:ea typeface="微軟正黑體" pitchFamily="34" charset="-120"/>
              </a:rPr>
              <a:t>減量、廢棄物減量）</a:t>
            </a:r>
          </a:p>
          <a:p>
            <a:pPr marL="1080000" lvl="0">
              <a:lnSpc>
                <a:spcPct val="150000"/>
              </a:lnSpc>
              <a:spcBef>
                <a:spcPts val="1200"/>
              </a:spcBef>
            </a:pPr>
            <a:r>
              <a:rPr lang="zh-TW" altLang="en-US" sz="2400" dirty="0" smtClean="0">
                <a:latin typeface="微軟正黑體" pitchFamily="34" charset="-120"/>
                <a:ea typeface="微軟正黑體" pitchFamily="34" charset="-120"/>
              </a:rPr>
              <a:t>健康</a:t>
            </a:r>
            <a:r>
              <a:rPr lang="en-US" sz="2400" dirty="0" smtClean="0">
                <a:latin typeface="微軟正黑體" pitchFamily="34" charset="-120"/>
                <a:ea typeface="微軟正黑體" pitchFamily="34" charset="-120"/>
              </a:rPr>
              <a:t>Health</a:t>
            </a:r>
            <a:r>
              <a:rPr lang="zh-TW" altLang="en-US" sz="2400" dirty="0" smtClean="0">
                <a:latin typeface="微軟正黑體" pitchFamily="34" charset="-120"/>
                <a:ea typeface="微軟正黑體" pitchFamily="34" charset="-120"/>
              </a:rPr>
              <a:t>（室內環境、水資源、污水垃圾改善）</a:t>
            </a:r>
          </a:p>
          <a:p>
            <a:endParaRPr lang="zh-TW" altLang="en-US" sz="2400"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3">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a:xfrm>
            <a:off x="428596" y="1428736"/>
            <a:ext cx="8401080" cy="4911741"/>
          </a:xfrm>
        </p:spPr>
        <p:txBody>
          <a:bodyPr>
            <a:normAutofit/>
          </a:bodyPr>
          <a:lstStyle/>
          <a:p>
            <a:pPr lvl="0"/>
            <a:r>
              <a:rPr lang="zh-TW" altLang="en-US" sz="2800" b="1" dirty="0" smtClean="0">
                <a:latin typeface="微軟正黑體" pitchFamily="34" charset="-120"/>
                <a:ea typeface="微軟正黑體" pitchFamily="34" charset="-120"/>
              </a:rPr>
              <a:t>國立成功大學運璿綠建築科技大樓</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綠色魔法學校</a:t>
            </a:r>
            <a:r>
              <a:rPr lang="en-US" altLang="zh-TW" sz="2800" b="1" dirty="0" smtClean="0">
                <a:latin typeface="微軟正黑體" pitchFamily="34" charset="-120"/>
                <a:ea typeface="微軟正黑體" pitchFamily="34" charset="-120"/>
              </a:rPr>
              <a:t>)-</a:t>
            </a:r>
          </a:p>
          <a:p>
            <a:pPr lvl="0">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成功大學林憲德教授領軍，採用了</a:t>
            </a:r>
            <a:r>
              <a:rPr lang="en-US" sz="2800" dirty="0" smtClean="0">
                <a:latin typeface="微軟正黑體" pitchFamily="34" charset="-120"/>
                <a:ea typeface="微軟正黑體" pitchFamily="34" charset="-120"/>
              </a:rPr>
              <a:t>13</a:t>
            </a:r>
            <a:r>
              <a:rPr lang="zh-TW" altLang="en-US" sz="2800" dirty="0" smtClean="0">
                <a:latin typeface="微軟正黑體" pitchFamily="34" charset="-120"/>
                <a:ea typeface="微軟正黑體" pitchFamily="34" charset="-120"/>
              </a:rPr>
              <a:t>種綠建築設計手法，達到節能</a:t>
            </a:r>
            <a:r>
              <a:rPr lang="en-US" sz="2800" dirty="0" smtClean="0">
                <a:latin typeface="微軟正黑體" pitchFamily="34" charset="-120"/>
                <a:ea typeface="微軟正黑體" pitchFamily="34" charset="-120"/>
              </a:rPr>
              <a:t>65</a:t>
            </a:r>
            <a:r>
              <a:rPr lang="zh-TW" altLang="en-US" sz="2800" dirty="0" smtClean="0">
                <a:latin typeface="微軟正黑體" pitchFamily="34" charset="-120"/>
                <a:ea typeface="微軟正黑體" pitchFamily="34" charset="-120"/>
              </a:rPr>
              <a:t>％目標，且經計算發現，它比一般辦公建築物減少</a:t>
            </a:r>
            <a:r>
              <a:rPr lang="en-US" sz="2800" dirty="0" smtClean="0">
                <a:latin typeface="微軟正黑體" pitchFamily="34" charset="-120"/>
                <a:ea typeface="微軟正黑體" pitchFamily="34" charset="-120"/>
              </a:rPr>
              <a:t>51.7%</a:t>
            </a:r>
            <a:r>
              <a:rPr lang="zh-TW" altLang="en-US" sz="2800" dirty="0" smtClean="0">
                <a:latin typeface="微軟正黑體" pitchFamily="34" charset="-120"/>
                <a:ea typeface="微軟正黑體" pitchFamily="34" charset="-120"/>
              </a:rPr>
              <a:t>的碳排放。</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6.)</a:t>
            </a:r>
          </a:p>
          <a:p>
            <a:pPr lvl="0">
              <a:lnSpc>
                <a:spcPct val="150000"/>
              </a:lnSpc>
              <a:buNone/>
            </a:pPr>
            <a:r>
              <a:rPr lang="en-US" sz="2800" dirty="0" smtClean="0">
                <a:latin typeface="微軟正黑體" pitchFamily="34" charset="-120"/>
                <a:ea typeface="微軟正黑體" pitchFamily="34" charset="-120"/>
              </a:rPr>
              <a:t>	</a:t>
            </a:r>
            <a:endParaRPr lang="zh-TW" altLang="en-US" sz="2800" dirty="0">
              <a:latin typeface="微軟正黑體" pitchFamily="34" charset="-120"/>
              <a:ea typeface="微軟正黑體" pitchFamily="34" charset="-120"/>
            </a:endParaRPr>
          </a:p>
        </p:txBody>
      </p:sp>
      <p:pic>
        <p:nvPicPr>
          <p:cNvPr id="40962" name="圖片 17" descr="描述: http://www.msgt.org.tw/upload/about/201203/20120331000131-1s.jpg"/>
          <p:cNvPicPr>
            <a:picLocks noChangeAspect="1" noChangeArrowheads="1"/>
          </p:cNvPicPr>
          <p:nvPr/>
        </p:nvPicPr>
        <p:blipFill>
          <a:blip r:embed="rId4"/>
          <a:srcRect/>
          <a:stretch>
            <a:fillRect/>
          </a:stretch>
        </p:blipFill>
        <p:spPr bwMode="auto">
          <a:xfrm>
            <a:off x="2571736" y="4000504"/>
            <a:ext cx="4364352" cy="263047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a:xfrm>
            <a:off x="500034" y="1214422"/>
            <a:ext cx="8229600" cy="4525963"/>
          </a:xfrm>
        </p:spPr>
        <p:txBody>
          <a:bodyPr/>
          <a:lstStyle/>
          <a:p>
            <a:pPr lvl="0"/>
            <a:r>
              <a:rPr lang="zh-TW" altLang="en-US" sz="2800" b="1" dirty="0" smtClean="0">
                <a:latin typeface="微軟正黑體" pitchFamily="34" charset="-120"/>
                <a:ea typeface="微軟正黑體" pitchFamily="34" charset="-120"/>
              </a:rPr>
              <a:t>台大「綠房子」</a:t>
            </a:r>
            <a:r>
              <a:rPr lang="en-US" altLang="zh-TW" sz="2800" b="1" dirty="0" smtClean="0">
                <a:latin typeface="微軟正黑體" pitchFamily="34" charset="-120"/>
                <a:ea typeface="微軟正黑體" pitchFamily="34" charset="-120"/>
              </a:rPr>
              <a:t>-</a:t>
            </a:r>
          </a:p>
          <a:p>
            <a:pPr lvl="0">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台灣大學環工所韓選棠教授所打造，是台灣地區第一幢以省能、永續、自然與科技結合的綠色環保屋。結構採用具有永續效果的自然材，硬體設計也強調環保，例如運用複層玻璃產生天然的隔熱和採光效果。</a:t>
            </a:r>
          </a:p>
          <a:p>
            <a:pPr>
              <a:lnSpc>
                <a:spcPct val="150000"/>
              </a:lnSpc>
            </a:pPr>
            <a:endParaRPr lang="zh-TW" altLang="en-US" dirty="0"/>
          </a:p>
        </p:txBody>
      </p:sp>
      <p:pic>
        <p:nvPicPr>
          <p:cNvPr id="41986" name="圖片 7" descr="描述: http://163.20.78.180/special/envi_epaper/9611/paint/1/out.jpg"/>
          <p:cNvPicPr>
            <a:picLocks noChangeAspect="1" noChangeArrowheads="1"/>
          </p:cNvPicPr>
          <p:nvPr/>
        </p:nvPicPr>
        <p:blipFill>
          <a:blip r:embed="rId3"/>
          <a:srcRect/>
          <a:stretch>
            <a:fillRect/>
          </a:stretch>
        </p:blipFill>
        <p:spPr bwMode="auto">
          <a:xfrm>
            <a:off x="4000496" y="4306875"/>
            <a:ext cx="3714776" cy="247971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p:txBody>
          <a:bodyPr>
            <a:normAutofit/>
          </a:bodyPr>
          <a:lstStyle/>
          <a:p>
            <a:pPr lvl="0"/>
            <a:r>
              <a:rPr lang="zh-TW" altLang="en-US" sz="2800" b="1" dirty="0" smtClean="0">
                <a:latin typeface="微軟正黑體" pitchFamily="34" charset="-120"/>
                <a:ea typeface="微軟正黑體" pitchFamily="34" charset="-120"/>
              </a:rPr>
              <a:t>黑松汽水中壢新廠</a:t>
            </a:r>
            <a:r>
              <a:rPr lang="en-US" altLang="zh-TW" sz="2800" b="1" dirty="0" smtClean="0">
                <a:latin typeface="微軟正黑體" pitchFamily="34" charset="-120"/>
                <a:ea typeface="微軟正黑體" pitchFamily="34" charset="-120"/>
              </a:rPr>
              <a:t>-</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以九大「綠建築」指標為設計概念，將成為中壢工業區首座「綠建築」廠房，預計</a:t>
            </a:r>
            <a:r>
              <a:rPr lang="en-US" altLang="zh-TW" sz="2800" dirty="0" smtClean="0">
                <a:latin typeface="微軟正黑體" pitchFamily="34" charset="-120"/>
                <a:ea typeface="微軟正黑體" pitchFamily="34" charset="-120"/>
              </a:rPr>
              <a:t>2014</a:t>
            </a:r>
            <a:r>
              <a:rPr lang="zh-TW" altLang="en-US" sz="2800" dirty="0" smtClean="0">
                <a:latin typeface="微軟正黑體" pitchFamily="34" charset="-120"/>
                <a:ea typeface="微軟正黑體" pitchFamily="34" charset="-120"/>
              </a:rPr>
              <a:t>年完工。</a:t>
            </a:r>
            <a:endParaRPr lang="zh-TW" altLang="en-US" sz="2800" dirty="0">
              <a:latin typeface="微軟正黑體" pitchFamily="34" charset="-120"/>
              <a:ea typeface="微軟正黑體" pitchFamily="34" charset="-120"/>
            </a:endParaRPr>
          </a:p>
        </p:txBody>
      </p:sp>
      <p:pic>
        <p:nvPicPr>
          <p:cNvPr id="43010" name="圖片 18"/>
          <p:cNvPicPr>
            <a:picLocks noChangeAspect="1" noChangeArrowheads="1"/>
          </p:cNvPicPr>
          <p:nvPr/>
        </p:nvPicPr>
        <p:blipFill>
          <a:blip r:embed="rId3"/>
          <a:srcRect/>
          <a:stretch>
            <a:fillRect/>
          </a:stretch>
        </p:blipFill>
        <p:spPr bwMode="auto">
          <a:xfrm>
            <a:off x="2428860" y="3500438"/>
            <a:ext cx="4643470" cy="30820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作業分工</a:t>
            </a:r>
          </a:p>
        </p:txBody>
      </p:sp>
      <p:sp>
        <p:nvSpPr>
          <p:cNvPr id="3" name="內容版面配置區 2"/>
          <p:cNvSpPr>
            <a:spLocks noGrp="1"/>
          </p:cNvSpPr>
          <p:nvPr>
            <p:ph idx="1"/>
          </p:nvPr>
        </p:nvSpPr>
        <p:spPr>
          <a:xfrm>
            <a:off x="457200" y="1600200"/>
            <a:ext cx="8472518" cy="4900634"/>
          </a:xfrm>
        </p:spPr>
        <p:txBody>
          <a:bodyPr>
            <a:normAutofit lnSpcReduction="10000"/>
          </a:bodyPr>
          <a:lstStyle/>
          <a:p>
            <a:pPr>
              <a:lnSpc>
                <a:spcPct val="150000"/>
              </a:lnSpc>
            </a:pPr>
            <a:r>
              <a:rPr lang="zh-TW" altLang="en-US" sz="2800" b="1" dirty="0" smtClean="0">
                <a:latin typeface="微軟正黑體" pitchFamily="34" charset="-120"/>
                <a:ea typeface="微軟正黑體" pitchFamily="34" charset="-120"/>
              </a:rPr>
              <a:t>資料蒐集及彙整</a:t>
            </a:r>
            <a:r>
              <a:rPr lang="en-US" altLang="zh-TW" sz="2800" dirty="0" smtClean="0">
                <a:latin typeface="微軟正黑體" pitchFamily="34" charset="-120"/>
                <a:ea typeface="微軟正黑體" pitchFamily="34" charset="-120"/>
              </a:rPr>
              <a:t>-</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陳合萱、陳靜、林頌媛、柯晴雅、張簡翊伶</a:t>
            </a:r>
            <a:endParaRPr lang="en-US" altLang="zh-TW" sz="2800" dirty="0" smtClean="0">
              <a:latin typeface="微軟正黑體" pitchFamily="34" charset="-120"/>
              <a:ea typeface="微軟正黑體" pitchFamily="34" charset="-120"/>
            </a:endParaRPr>
          </a:p>
          <a:p>
            <a:pPr>
              <a:lnSpc>
                <a:spcPct val="150000"/>
              </a:lnSpc>
            </a:pPr>
            <a:r>
              <a:rPr lang="zh-TW" altLang="en-US" sz="2800" b="1" dirty="0" smtClean="0">
                <a:latin typeface="微軟正黑體" pitchFamily="34" charset="-120"/>
                <a:ea typeface="微軟正黑體" pitchFamily="34" charset="-120"/>
              </a:rPr>
              <a:t>文字校對</a:t>
            </a:r>
            <a:r>
              <a:rPr lang="en-US" altLang="zh-TW" sz="2800" b="1" dirty="0" smtClean="0">
                <a:latin typeface="微軟正黑體" pitchFamily="34" charset="-120"/>
                <a:ea typeface="微軟正黑體" pitchFamily="34" charset="-120"/>
              </a:rPr>
              <a:t>-</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陳合萱、陳靜、林頌媛、柯晴雅、張簡翊伶</a:t>
            </a:r>
            <a:endParaRPr lang="en-US" altLang="zh-TW" sz="2800" dirty="0" smtClean="0">
              <a:latin typeface="微軟正黑體" pitchFamily="34" charset="-120"/>
              <a:ea typeface="微軟正黑體" pitchFamily="34" charset="-120"/>
            </a:endParaRPr>
          </a:p>
          <a:p>
            <a:pPr>
              <a:lnSpc>
                <a:spcPct val="150000"/>
              </a:lnSpc>
            </a:pPr>
            <a:r>
              <a:rPr lang="en-US" altLang="zh-TW" sz="2800" b="1" dirty="0" smtClean="0">
                <a:latin typeface="微軟正黑體" pitchFamily="34" charset="-120"/>
                <a:ea typeface="微軟正黑體" pitchFamily="34" charset="-120"/>
              </a:rPr>
              <a:t>WORD</a:t>
            </a:r>
            <a:r>
              <a:rPr lang="zh-TW" altLang="en-US" sz="2800" b="1" dirty="0" smtClean="0">
                <a:latin typeface="微軟正黑體" pitchFamily="34" charset="-120"/>
                <a:ea typeface="微軟正黑體" pitchFamily="34" charset="-120"/>
              </a:rPr>
              <a:t>製作</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柯晴雅</a:t>
            </a:r>
            <a:endParaRPr lang="en-US" altLang="zh-TW" sz="2800" dirty="0" smtClean="0">
              <a:latin typeface="微軟正黑體" pitchFamily="34" charset="-120"/>
              <a:ea typeface="微軟正黑體" pitchFamily="34" charset="-120"/>
            </a:endParaRPr>
          </a:p>
          <a:p>
            <a:pPr>
              <a:lnSpc>
                <a:spcPct val="150000"/>
              </a:lnSpc>
            </a:pPr>
            <a:r>
              <a:rPr lang="en-US" altLang="zh-TW" sz="2800" b="1" dirty="0" smtClean="0">
                <a:latin typeface="微軟正黑體" pitchFamily="34" charset="-120"/>
                <a:ea typeface="微軟正黑體" pitchFamily="34" charset="-120"/>
              </a:rPr>
              <a:t>PPT</a:t>
            </a:r>
            <a:r>
              <a:rPr lang="zh-TW" altLang="en-US" sz="2800" b="1" dirty="0" smtClean="0">
                <a:latin typeface="微軟正黑體" pitchFamily="34" charset="-120"/>
                <a:ea typeface="微軟正黑體" pitchFamily="34" charset="-120"/>
              </a:rPr>
              <a:t>製作</a:t>
            </a:r>
            <a:r>
              <a:rPr lang="en-US" altLang="zh-TW" sz="2800" b="1"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張簡翊伶</a:t>
            </a:r>
            <a:endParaRPr lang="en-US" altLang="zh-TW" sz="2800" b="1" dirty="0" smtClean="0">
              <a:latin typeface="微軟正黑體" pitchFamily="34" charset="-120"/>
              <a:ea typeface="微軟正黑體" pitchFamily="34" charset="-120"/>
            </a:endParaRPr>
          </a:p>
          <a:p>
            <a:pPr>
              <a:lnSpc>
                <a:spcPct val="150000"/>
              </a:lnSpc>
            </a:pPr>
            <a:r>
              <a:rPr lang="zh-TW" altLang="en-US" sz="2800" b="1" dirty="0" smtClean="0">
                <a:latin typeface="微軟正黑體" pitchFamily="34" charset="-120"/>
                <a:ea typeface="微軟正黑體" pitchFamily="34" charset="-120"/>
              </a:rPr>
              <a:t>上台發表</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陳合萱、林頌媛</a:t>
            </a:r>
            <a:endParaRPr lang="zh-TW" altLang="en-US" sz="2800" dirty="0">
              <a:latin typeface="微軟正黑體" pitchFamily="34" charset="-120"/>
              <a:ea typeface="微軟正黑體"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a:xfrm>
            <a:off x="428596" y="1285860"/>
            <a:ext cx="8229600" cy="4525963"/>
          </a:xfrm>
        </p:spPr>
        <p:txBody>
          <a:bodyPr/>
          <a:lstStyle/>
          <a:p>
            <a:pPr lvl="0"/>
            <a:r>
              <a:rPr lang="zh-TW" altLang="en-US" sz="2800" b="1" dirty="0" smtClean="0">
                <a:latin typeface="微軟正黑體" pitchFamily="34" charset="-120"/>
                <a:ea typeface="微軟正黑體" pitchFamily="34" charset="-120"/>
              </a:rPr>
              <a:t>德國</a:t>
            </a:r>
            <a:r>
              <a:rPr lang="en-US" sz="2800" b="1" dirty="0" smtClean="0">
                <a:latin typeface="微軟正黑體" pitchFamily="34" charset="-120"/>
                <a:ea typeface="微軟正黑體" pitchFamily="34" charset="-120"/>
              </a:rPr>
              <a:t>Rolf </a:t>
            </a:r>
            <a:r>
              <a:rPr lang="en-US" sz="2800" b="1" dirty="0" err="1" smtClean="0">
                <a:latin typeface="微軟正黑體" pitchFamily="34" charset="-120"/>
                <a:ea typeface="微軟正黑體" pitchFamily="34" charset="-120"/>
              </a:rPr>
              <a:t>Disch</a:t>
            </a:r>
            <a:r>
              <a:rPr lang="en-US" sz="2800" b="1"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樹房子</a:t>
            </a:r>
            <a:r>
              <a:rPr lang="en-US" altLang="zh-TW" sz="2800" b="1" dirty="0" smtClean="0">
                <a:latin typeface="微軟正黑體" pitchFamily="34" charset="-120"/>
                <a:ea typeface="微軟正黑體" pitchFamily="34" charset="-120"/>
              </a:rPr>
              <a:t>-</a:t>
            </a:r>
          </a:p>
          <a:p>
            <a:pPr lvl="0">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建築設計師羅爾夫</a:t>
            </a:r>
            <a:r>
              <a:rPr lang="en-US"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迪希</a:t>
            </a:r>
            <a:r>
              <a:rPr lang="en-US" sz="2800" dirty="0" smtClean="0">
                <a:latin typeface="微軟正黑體" pitchFamily="34" charset="-120"/>
                <a:ea typeface="微軟正黑體" pitchFamily="34" charset="-120"/>
              </a:rPr>
              <a:t>(Rolf </a:t>
            </a:r>
            <a:r>
              <a:rPr lang="en-US" sz="2800" dirty="0" err="1" smtClean="0">
                <a:latin typeface="微軟正黑體" pitchFamily="34" charset="-120"/>
                <a:ea typeface="微軟正黑體" pitchFamily="34" charset="-120"/>
              </a:rPr>
              <a:t>Disch</a:t>
            </a:r>
            <a:r>
              <a:rPr lang="en-US"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所設計，特點為房屋會依季節不同旋轉，達到節能效果。房屋四周設置太陽能真空集熱管來加熱，提供屋內熱水及地板加熱。</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4.)</a:t>
            </a:r>
            <a:endParaRPr lang="zh-TW" altLang="en-US" sz="2800" dirty="0" smtClean="0">
              <a:latin typeface="微軟正黑體" pitchFamily="34" charset="-120"/>
              <a:ea typeface="微軟正黑體" pitchFamily="34" charset="-120"/>
            </a:endParaRPr>
          </a:p>
          <a:p>
            <a:endParaRPr lang="zh-TW" altLang="en-US" dirty="0"/>
          </a:p>
        </p:txBody>
      </p:sp>
      <p:pic>
        <p:nvPicPr>
          <p:cNvPr id="44034" name="圖片 1" descr="描述: http://media.treehugger.com/assets/images/2011/10/helio2.jpg"/>
          <p:cNvPicPr>
            <a:picLocks noChangeAspect="1" noChangeArrowheads="1"/>
          </p:cNvPicPr>
          <p:nvPr/>
        </p:nvPicPr>
        <p:blipFill>
          <a:blip r:embed="rId3"/>
          <a:srcRect/>
          <a:stretch>
            <a:fillRect/>
          </a:stretch>
        </p:blipFill>
        <p:spPr bwMode="auto">
          <a:xfrm>
            <a:off x="4399260" y="3714752"/>
            <a:ext cx="2815946" cy="29289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pic1a.nipic.com/2008-11-25/2008112520282390_2.jpg"/>
          <p:cNvPicPr>
            <a:picLocks noChangeAspect="1" noChangeArrowheads="1"/>
          </p:cNvPicPr>
          <p:nvPr/>
        </p:nvPicPr>
        <p:blipFill>
          <a:blip r:embed="rId3"/>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latin typeface="微軟正黑體" pitchFamily="34" charset="-120"/>
              <a:ea typeface="微軟正黑體" pitchFamily="34" charset="-120"/>
            </a:endParaRPr>
          </a:p>
        </p:txBody>
      </p:sp>
      <p:sp>
        <p:nvSpPr>
          <p:cNvPr id="5" name="內容版面配置區 4"/>
          <p:cNvSpPr>
            <a:spLocks noGrp="1"/>
          </p:cNvSpPr>
          <p:nvPr>
            <p:ph idx="1"/>
          </p:nvPr>
        </p:nvSpPr>
        <p:spPr>
          <a:xfrm>
            <a:off x="457200" y="1600200"/>
            <a:ext cx="8472518" cy="4525963"/>
          </a:xfrm>
        </p:spPr>
        <p:txBody>
          <a:bodyPr>
            <a:normAutofit/>
          </a:bodyPr>
          <a:lstStyle/>
          <a:p>
            <a:r>
              <a:rPr lang="zh-TW" altLang="en-US" sz="2800" b="1" dirty="0" smtClean="0">
                <a:latin typeface="微軟正黑體" pitchFamily="34" charset="-120"/>
                <a:ea typeface="微軟正黑體" pitchFamily="34" charset="-120"/>
              </a:rPr>
              <a:t>德國達姆施塔特的</a:t>
            </a:r>
            <a:r>
              <a:rPr lang="zh-TW" altLang="en-US" sz="2800" b="1" dirty="0">
                <a:latin typeface="微軟正黑體" pitchFamily="34" charset="-120"/>
                <a:ea typeface="微軟正黑體" pitchFamily="34" charset="-120"/>
              </a:rPr>
              <a:t>達姆施塔特工業</a:t>
            </a:r>
            <a:r>
              <a:rPr lang="zh-TW" altLang="en-US" sz="2800" b="1" dirty="0" smtClean="0">
                <a:latin typeface="微軟正黑體" pitchFamily="34" charset="-120"/>
                <a:ea typeface="微軟正黑體" pitchFamily="34" charset="-120"/>
              </a:rPr>
              <a:t>大學</a:t>
            </a:r>
            <a:r>
              <a:rPr lang="en-US" altLang="zh-TW" sz="2800" dirty="0" smtClean="0">
                <a:latin typeface="微軟正黑體" pitchFamily="34" charset="-120"/>
                <a:ea typeface="微軟正黑體" pitchFamily="34" charset="-120"/>
              </a:rPr>
              <a:t>(</a:t>
            </a:r>
            <a:r>
              <a:rPr lang="en-US" sz="2800" b="1" dirty="0" err="1" smtClean="0">
                <a:latin typeface="微軟正黑體" pitchFamily="34" charset="-120"/>
                <a:ea typeface="微軟正黑體" pitchFamily="34" charset="-120"/>
              </a:rPr>
              <a:t>Technische</a:t>
            </a:r>
            <a:r>
              <a:rPr lang="en-US" sz="2800" b="1" dirty="0" smtClean="0">
                <a:latin typeface="微軟正黑體" pitchFamily="34" charset="-120"/>
                <a:ea typeface="微軟正黑體" pitchFamily="34" charset="-120"/>
              </a:rPr>
              <a:t> </a:t>
            </a:r>
            <a:r>
              <a:rPr lang="en-US" sz="2800" b="1" dirty="0" err="1">
                <a:latin typeface="微軟正黑體" pitchFamily="34" charset="-120"/>
                <a:ea typeface="微軟正黑體" pitchFamily="34" charset="-120"/>
              </a:rPr>
              <a:t>Universität</a:t>
            </a:r>
            <a:r>
              <a:rPr lang="en-US" sz="2800" b="1" dirty="0">
                <a:latin typeface="微軟正黑體" pitchFamily="34" charset="-120"/>
                <a:ea typeface="微軟正黑體" pitchFamily="34" charset="-120"/>
              </a:rPr>
              <a:t> Darmstadt</a:t>
            </a:r>
            <a:r>
              <a:rPr lang="en-US"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pPr>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所設計</a:t>
            </a:r>
            <a:r>
              <a:rPr lang="zh-TW" altLang="en-US" sz="2800" dirty="0">
                <a:latin typeface="微軟正黑體" pitchFamily="34" charset="-120"/>
                <a:ea typeface="微軟正黑體" pitchFamily="34" charset="-120"/>
              </a:rPr>
              <a:t>的亞熱帶全生態減碳屋，利用太陽能作為唯一能量，兼具</a:t>
            </a:r>
            <a:r>
              <a:rPr lang="zh-TW" altLang="en-US" sz="2800" dirty="0" smtClean="0">
                <a:latin typeface="微軟正黑體" pitchFamily="34" charset="-120"/>
                <a:ea typeface="微軟正黑體" pitchFamily="34" charset="-120"/>
              </a:rPr>
              <a:t>人與</a:t>
            </a:r>
            <a:r>
              <a:rPr lang="zh-TW" altLang="en-US" sz="2800" dirty="0">
                <a:latin typeface="微軟正黑體" pitchFamily="34" charset="-120"/>
                <a:ea typeface="微軟正黑體" pitchFamily="34" charset="-120"/>
              </a:rPr>
              <a:t>自然共存</a:t>
            </a:r>
            <a:r>
              <a:rPr lang="zh-TW" altLang="en-US" sz="2800" dirty="0" smtClean="0">
                <a:latin typeface="微軟正黑體" pitchFamily="34" charset="-120"/>
                <a:ea typeface="微軟正黑體" pitchFamily="34" charset="-120"/>
              </a:rPr>
              <a:t>觀點。</a:t>
            </a:r>
            <a:endParaRPr lang="zh-TW" altLang="en-US" sz="2800" dirty="0">
              <a:latin typeface="微軟正黑體" pitchFamily="34" charset="-120"/>
              <a:ea typeface="微軟正黑體" pitchFamily="34" charset="-120"/>
            </a:endParaRPr>
          </a:p>
        </p:txBody>
      </p:sp>
      <p:pic>
        <p:nvPicPr>
          <p:cNvPr id="12290" name="Picture 2" descr="http://upload.wikimedia.org/wikipedia/commons/thumb/b/ba/Technische_Universit%C3%A4t_Darmstadt_-_Solar_Decathlon_2007.jpg/300px-Technische_Universit%C3%A4t_Darmstadt_-_Solar_Decathlon_2007.jpg"/>
          <p:cNvPicPr>
            <a:picLocks noChangeAspect="1" noChangeArrowheads="1"/>
          </p:cNvPicPr>
          <p:nvPr/>
        </p:nvPicPr>
        <p:blipFill>
          <a:blip r:embed="rId4"/>
          <a:srcRect/>
          <a:stretch>
            <a:fillRect/>
          </a:stretch>
        </p:blipFill>
        <p:spPr bwMode="auto">
          <a:xfrm>
            <a:off x="2428860" y="3571876"/>
            <a:ext cx="4572032" cy="301754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a:xfrm>
            <a:off x="214282" y="1500174"/>
            <a:ext cx="8929718" cy="4757758"/>
          </a:xfrm>
        </p:spPr>
        <p:txBody>
          <a:bodyPr/>
          <a:lstStyle/>
          <a:p>
            <a:pPr lvl="0"/>
            <a:r>
              <a:rPr lang="zh-TW" altLang="en-US" sz="2800" b="1" dirty="0" smtClean="0">
                <a:latin typeface="微軟正黑體" pitchFamily="34" charset="-120"/>
                <a:ea typeface="微軟正黑體" pitchFamily="34" charset="-120"/>
              </a:rPr>
              <a:t>新加坡南洋科技大學藝術學院</a:t>
            </a:r>
            <a:r>
              <a:rPr lang="en-US" altLang="zh-TW" sz="2800" b="1" dirty="0" smtClean="0">
                <a:latin typeface="微軟正黑體" pitchFamily="34" charset="-120"/>
                <a:ea typeface="微軟正黑體" pitchFamily="34" charset="-120"/>
              </a:rPr>
              <a:t>-</a:t>
            </a:r>
          </a:p>
          <a:p>
            <a:pPr lvl="0">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屋頂上植被有效吸收直射的陽光，不僅減少空調系統的負擔，同時也增加了校內公共綠地的空間。</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7.)</a:t>
            </a:r>
            <a:endParaRPr lang="zh-TW" altLang="en-US" sz="2800" dirty="0" smtClean="0">
              <a:latin typeface="微軟正黑體" pitchFamily="34" charset="-120"/>
              <a:ea typeface="微軟正黑體" pitchFamily="34" charset="-120"/>
            </a:endParaRPr>
          </a:p>
          <a:p>
            <a:pPr>
              <a:lnSpc>
                <a:spcPct val="150000"/>
              </a:lnSpc>
              <a:buNone/>
            </a:pPr>
            <a:endParaRPr lang="zh-TW" altLang="en-US" dirty="0"/>
          </a:p>
        </p:txBody>
      </p:sp>
      <p:pic>
        <p:nvPicPr>
          <p:cNvPr id="46082" name="圖片 8" descr="描述: http://blog.nextep-app.com/wp-content/uploads/2013/11/1030-1.jpg"/>
          <p:cNvPicPr>
            <a:picLocks noChangeAspect="1" noChangeArrowheads="1"/>
          </p:cNvPicPr>
          <p:nvPr/>
        </p:nvPicPr>
        <p:blipFill>
          <a:blip r:embed="rId3"/>
          <a:srcRect/>
          <a:stretch>
            <a:fillRect/>
          </a:stretch>
        </p:blipFill>
        <p:spPr bwMode="auto">
          <a:xfrm>
            <a:off x="2357422" y="3571876"/>
            <a:ext cx="4857784" cy="2999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p:txBody>
          <a:bodyPr>
            <a:normAutofit/>
          </a:bodyPr>
          <a:lstStyle/>
          <a:p>
            <a:pPr lvl="0"/>
            <a:r>
              <a:rPr lang="en-US" sz="2800" b="1" dirty="0" smtClean="0">
                <a:latin typeface="微軟正黑體" pitchFamily="34" charset="-120"/>
                <a:ea typeface="微軟正黑體" pitchFamily="34" charset="-120"/>
              </a:rPr>
              <a:t>2012</a:t>
            </a:r>
            <a:r>
              <a:rPr lang="zh-TW" altLang="en-US" sz="2800" b="1" dirty="0" smtClean="0">
                <a:latin typeface="微軟正黑體" pitchFamily="34" charset="-120"/>
                <a:ea typeface="微軟正黑體" pitchFamily="34" charset="-120"/>
              </a:rPr>
              <a:t>倫敦奧運自行車場館</a:t>
            </a:r>
            <a:r>
              <a:rPr lang="en-US" altLang="zh-TW" sz="2800" b="1" dirty="0" smtClean="0">
                <a:latin typeface="微軟正黑體" pitchFamily="34" charset="-120"/>
                <a:ea typeface="微軟正黑體" pitchFamily="34" charset="-120"/>
              </a:rPr>
              <a:t>-</a:t>
            </a:r>
          </a:p>
          <a:p>
            <a:pPr lvl="0">
              <a:lnSpc>
                <a:spcPct val="150000"/>
              </a:lnSpc>
              <a:buNone/>
            </a:pPr>
            <a:r>
              <a:rPr lang="zh-TW" altLang="en-US" sz="2800" dirty="0" smtClean="0">
                <a:latin typeface="微軟正黑體" pitchFamily="34" charset="-120"/>
                <a:ea typeface="微軟正黑體" pitchFamily="34" charset="-120"/>
              </a:rPr>
              <a:t>    圓弧造型巧妙融合被動式冷卻、雨水集流再利用、防眩光自然採光。配合高效節能的人工照明，並以特殊的漫射玻璃杜絕刺眼光線。</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8.)</a:t>
            </a:r>
            <a:endParaRPr lang="zh-TW" altLang="en-US" sz="2800" dirty="0" smtClean="0">
              <a:latin typeface="微軟正黑體" pitchFamily="34" charset="-120"/>
              <a:ea typeface="微軟正黑體" pitchFamily="34" charset="-120"/>
            </a:endParaRPr>
          </a:p>
          <a:p>
            <a:pPr>
              <a:lnSpc>
                <a:spcPct val="150000"/>
              </a:lnSpc>
            </a:pPr>
            <a:endParaRPr lang="zh-TW" altLang="en-US" sz="2800" dirty="0">
              <a:latin typeface="微軟正黑體" pitchFamily="34" charset="-120"/>
              <a:ea typeface="微軟正黑體" pitchFamily="34" charset="-120"/>
            </a:endParaRPr>
          </a:p>
        </p:txBody>
      </p:sp>
      <p:pic>
        <p:nvPicPr>
          <p:cNvPr id="47106" name="圖片 13" descr="描述: http://blog.nextep-app.com/wp-content/uploads/2013/11/1030-4.jpg"/>
          <p:cNvPicPr>
            <a:picLocks noChangeAspect="1" noChangeArrowheads="1"/>
          </p:cNvPicPr>
          <p:nvPr/>
        </p:nvPicPr>
        <p:blipFill>
          <a:blip r:embed="rId3"/>
          <a:srcRect/>
          <a:stretch>
            <a:fillRect/>
          </a:stretch>
        </p:blipFill>
        <p:spPr bwMode="auto">
          <a:xfrm>
            <a:off x="1000100" y="4214817"/>
            <a:ext cx="3643338" cy="2467297"/>
          </a:xfrm>
          <a:prstGeom prst="rect">
            <a:avLst/>
          </a:prstGeom>
          <a:noFill/>
          <a:ln w="9525">
            <a:noFill/>
            <a:miter lim="800000"/>
            <a:headEnd/>
            <a:tailEnd/>
          </a:ln>
        </p:spPr>
      </p:pic>
      <p:pic>
        <p:nvPicPr>
          <p:cNvPr id="47107" name="圖片 14" descr="描述: http://blog.nextep-app.com/wp-content/uploads/2013/11/1030-5.jpg"/>
          <p:cNvPicPr>
            <a:picLocks noChangeAspect="1" noChangeArrowheads="1"/>
          </p:cNvPicPr>
          <p:nvPr/>
        </p:nvPicPr>
        <p:blipFill>
          <a:blip r:embed="rId4"/>
          <a:srcRect/>
          <a:stretch>
            <a:fillRect/>
          </a:stretch>
        </p:blipFill>
        <p:spPr bwMode="auto">
          <a:xfrm>
            <a:off x="4714876" y="4214818"/>
            <a:ext cx="3963608" cy="24288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gtEl>
                                        <p:attrNameLst>
                                          <p:attrName>style.visibility</p:attrName>
                                        </p:attrNameLst>
                                      </p:cBhvr>
                                      <p:to>
                                        <p:strVal val="visible"/>
                                      </p:to>
                                    </p:set>
                                    <p:anim calcmode="lin" valueType="num">
                                      <p:cBhvr additive="base">
                                        <p:cTn id="11" dur="500" fill="hold"/>
                                        <p:tgtEl>
                                          <p:spTgt spid="47107"/>
                                        </p:tgtEl>
                                        <p:attrNameLst>
                                          <p:attrName>ppt_x</p:attrName>
                                        </p:attrNameLst>
                                      </p:cBhvr>
                                      <p:tavLst>
                                        <p:tav tm="0">
                                          <p:val>
                                            <p:strVal val="#ppt_x"/>
                                          </p:val>
                                        </p:tav>
                                        <p:tav tm="100000">
                                          <p:val>
                                            <p:strVal val="#ppt_x"/>
                                          </p:val>
                                        </p:tav>
                                      </p:tavLst>
                                    </p:anim>
                                    <p:anim calcmode="lin" valueType="num">
                                      <p:cBhvr additive="base">
                                        <p:cTn id="12"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綠建築個案</a:t>
            </a:r>
            <a:endParaRPr lang="zh-TW" altLang="en-US" dirty="0"/>
          </a:p>
        </p:txBody>
      </p:sp>
      <p:sp>
        <p:nvSpPr>
          <p:cNvPr id="3" name="內容版面配置區 2"/>
          <p:cNvSpPr>
            <a:spLocks noGrp="1"/>
          </p:cNvSpPr>
          <p:nvPr>
            <p:ph idx="1"/>
          </p:nvPr>
        </p:nvSpPr>
        <p:spPr/>
        <p:txBody>
          <a:bodyPr/>
          <a:lstStyle/>
          <a:p>
            <a:pPr lvl="0"/>
            <a:r>
              <a:rPr lang="zh-TW" altLang="en-US" sz="2800" b="1" dirty="0" smtClean="0">
                <a:latin typeface="微軟正黑體" pitchFamily="34" charset="-120"/>
                <a:ea typeface="微軟正黑體" pitchFamily="34" charset="-120"/>
              </a:rPr>
              <a:t>阿布達比馬斯達爾能源公司總部</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號稱無污染、無碳的</a:t>
            </a:r>
            <a:r>
              <a:rPr lang="en-US" sz="2800" dirty="0" err="1" smtClean="0">
                <a:latin typeface="微軟正黑體" pitchFamily="34" charset="-120"/>
                <a:ea typeface="微軟正黑體" pitchFamily="34" charset="-120"/>
              </a:rPr>
              <a:t>Masdar</a:t>
            </a:r>
            <a:r>
              <a:rPr lang="zh-TW" altLang="en-US" sz="2800" dirty="0" smtClean="0">
                <a:latin typeface="微軟正黑體" pitchFamily="34" charset="-120"/>
                <a:ea typeface="微軟正黑體" pitchFamily="34" charset="-120"/>
              </a:rPr>
              <a:t>總部，面積約為</a:t>
            </a:r>
            <a:r>
              <a:rPr lang="en-US" sz="2800" dirty="0" smtClean="0">
                <a:latin typeface="微軟正黑體" pitchFamily="34" charset="-120"/>
                <a:ea typeface="微軟正黑體" pitchFamily="34" charset="-120"/>
              </a:rPr>
              <a:t>15</a:t>
            </a:r>
            <a:r>
              <a:rPr lang="zh-TW" altLang="en-US" sz="2800" dirty="0" smtClean="0">
                <a:latin typeface="微軟正黑體" pitchFamily="34" charset="-120"/>
                <a:ea typeface="微軟正黑體" pitchFamily="34" charset="-120"/>
              </a:rPr>
              <a:t>萬平方公尺。最大的特色是是可以滿足自身能源所需，還可供應其他建物所需之能源，堪稱世界上最綠的綠建築！</a:t>
            </a:r>
          </a:p>
          <a:p>
            <a:pPr>
              <a:lnSpc>
                <a:spcPct val="150000"/>
              </a:lnSpc>
            </a:pPr>
            <a:endParaRPr lang="zh-TW" altLang="en-US" dirty="0"/>
          </a:p>
        </p:txBody>
      </p:sp>
      <p:pic>
        <p:nvPicPr>
          <p:cNvPr id="48130" name="圖片 15" descr="描述: http://blog.nextep-app.com/wp-content/uploads/2013/11/10s58uu.jpg"/>
          <p:cNvPicPr>
            <a:picLocks noChangeAspect="1" noChangeArrowheads="1"/>
          </p:cNvPicPr>
          <p:nvPr/>
        </p:nvPicPr>
        <p:blipFill>
          <a:blip r:embed="rId3"/>
          <a:srcRect/>
          <a:stretch>
            <a:fillRect/>
          </a:stretch>
        </p:blipFill>
        <p:spPr bwMode="auto">
          <a:xfrm>
            <a:off x="3857620" y="4071942"/>
            <a:ext cx="4429156" cy="270163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Q</a:t>
            </a:r>
            <a:r>
              <a:rPr lang="zh-TW" altLang="en-US" dirty="0" smtClean="0">
                <a:latin typeface="微軟正黑體" pitchFamily="34" charset="-120"/>
                <a:ea typeface="微軟正黑體" pitchFamily="34" charset="-120"/>
              </a:rPr>
              <a:t>：設置太陽能板就是綠建築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357298"/>
            <a:ext cx="8229600" cy="4768865"/>
          </a:xfrm>
        </p:spPr>
        <p:txBody>
          <a:bodyPr/>
          <a:lstStyle/>
          <a:p>
            <a:pPr>
              <a:lnSpc>
                <a:spcPct val="150000"/>
              </a:lnSpc>
              <a:buNone/>
            </a:pPr>
            <a:r>
              <a:rPr lang="en-US" altLang="zh-TW" sz="2800" dirty="0" smtClean="0">
                <a:latin typeface="微軟正黑體" pitchFamily="34" charset="-120"/>
                <a:ea typeface="微軟正黑體" pitchFamily="34" charset="-120"/>
              </a:rPr>
              <a:t>	A</a:t>
            </a:r>
            <a:r>
              <a:rPr lang="zh-TW" altLang="en-US" sz="2800" dirty="0" smtClean="0">
                <a:latin typeface="微軟正黑體" pitchFamily="34" charset="-120"/>
                <a:ea typeface="微軟正黑體" pitchFamily="34" charset="-120"/>
              </a:rPr>
              <a:t>：家庭</a:t>
            </a:r>
            <a:r>
              <a:rPr lang="zh-TW" altLang="en-US" sz="2800" dirty="0">
                <a:latin typeface="微軟正黑體" pitchFamily="34" charset="-120"/>
                <a:ea typeface="微軟正黑體" pitchFamily="34" charset="-120"/>
              </a:rPr>
              <a:t>式太陽能</a:t>
            </a:r>
            <a:r>
              <a:rPr lang="zh-TW" altLang="en-US" sz="2800" dirty="0" smtClean="0">
                <a:latin typeface="微軟正黑體" pitchFamily="34" charset="-120"/>
                <a:ea typeface="微軟正黑體" pitchFamily="34" charset="-120"/>
              </a:rPr>
              <a:t>板能將白天吸收太陽能所產生</a:t>
            </a:r>
            <a:r>
              <a:rPr lang="zh-TW" altLang="en-US" sz="2800" dirty="0">
                <a:latin typeface="微軟正黑體" pitchFamily="34" charset="-120"/>
                <a:ea typeface="微軟正黑體" pitchFamily="34" charset="-120"/>
              </a:rPr>
              <a:t>的電力儲存起來</a:t>
            </a:r>
            <a:r>
              <a:rPr lang="zh-TW" altLang="en-US" sz="2800" dirty="0" smtClean="0">
                <a:latin typeface="微軟正黑體" pitchFamily="34" charset="-120"/>
                <a:ea typeface="微軟正黑體" pitchFamily="34" charset="-120"/>
              </a:rPr>
              <a:t>，可供應</a:t>
            </a:r>
            <a:r>
              <a:rPr lang="zh-TW" altLang="en-US" sz="2800" dirty="0">
                <a:latin typeface="微軟正黑體" pitchFamily="34" charset="-120"/>
                <a:ea typeface="微軟正黑體" pitchFamily="34" charset="-120"/>
              </a:rPr>
              <a:t>室內各項電器設備的電能</a:t>
            </a:r>
            <a:r>
              <a:rPr lang="zh-TW" altLang="en-US" sz="2800" dirty="0" smtClean="0">
                <a:latin typeface="微軟正黑體" pitchFamily="34" charset="-120"/>
                <a:ea typeface="微軟正黑體" pitchFamily="34" charset="-120"/>
              </a:rPr>
              <a:t>，但是光是設置太陽能板並不足以稱之為綠建築，是因綠建築必須達到九項規範的功能，而設置台陽能板僅達節能一項。</a:t>
            </a:r>
            <a:endParaRPr lang="zh-TW" altLang="en-US" sz="2800" dirty="0">
              <a:latin typeface="微軟正黑體" pitchFamily="34" charset="-120"/>
              <a:ea typeface="微軟正黑體" pitchFamily="34" charset="-120"/>
            </a:endParaRPr>
          </a:p>
        </p:txBody>
      </p:sp>
      <p:pic>
        <p:nvPicPr>
          <p:cNvPr id="22530" name="Picture 2" descr="http://ts3.mm.bing.net/th?id=HN.608014601498529429&amp;pid=1.7"/>
          <p:cNvPicPr>
            <a:picLocks noChangeAspect="1" noChangeArrowheads="1"/>
          </p:cNvPicPr>
          <p:nvPr/>
        </p:nvPicPr>
        <p:blipFill>
          <a:blip r:embed="rId3"/>
          <a:srcRect/>
          <a:stretch>
            <a:fillRect/>
          </a:stretch>
        </p:blipFill>
        <p:spPr bwMode="auto">
          <a:xfrm>
            <a:off x="5214942" y="4286256"/>
            <a:ext cx="3500462" cy="241103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normAutofit/>
          </a:bodyPr>
          <a:lstStyle/>
          <a:p>
            <a:r>
              <a:rPr lang="en-US" altLang="zh-TW" dirty="0" smtClean="0">
                <a:latin typeface="微軟正黑體" pitchFamily="34" charset="-120"/>
                <a:ea typeface="微軟正黑體" pitchFamily="34" charset="-120"/>
              </a:rPr>
              <a:t>Q</a:t>
            </a:r>
            <a:r>
              <a:rPr lang="zh-TW" altLang="en-US" dirty="0" smtClean="0">
                <a:latin typeface="微軟正黑體" pitchFamily="34" charset="-120"/>
                <a:ea typeface="微軟正黑體" pitchFamily="34" charset="-120"/>
              </a:rPr>
              <a:t>：綠建築為何不普及</a:t>
            </a:r>
            <a:r>
              <a:rPr lang="en-US" altLang="zh-TW" dirty="0" smtClean="0">
                <a:latin typeface="微軟正黑體" pitchFamily="34" charset="-120"/>
                <a:ea typeface="微軟正黑體" pitchFamily="34" charset="-120"/>
              </a:rPr>
              <a:t>?</a:t>
            </a:r>
            <a:endParaRPr lang="zh-TW" altLang="en-US" dirty="0" smtClean="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nSpc>
                <a:spcPct val="150000"/>
              </a:lnSpc>
              <a:buNone/>
            </a:pP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：我們小組認為綠建築的普極有助於未來環境的永續，但就現實面來看存在著一些實現上的困難。</a:t>
            </a:r>
            <a:endParaRPr lang="en-US" altLang="zh-TW" sz="2800" dirty="0" smtClean="0">
              <a:latin typeface="微軟正黑體" pitchFamily="34" charset="-120"/>
              <a:ea typeface="微軟正黑體" pitchFamily="34" charset="-120"/>
            </a:endParaRPr>
          </a:p>
          <a:p>
            <a:pPr>
              <a:buNone/>
            </a:pP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雖取得並不困難，但綠建築所需之綠建材各有其規範，造成市場上眾多自稱綠建材的不法廠商。</a:t>
            </a:r>
            <a:endParaRPr lang="en-US" altLang="zh-TW" sz="2800" dirty="0" smtClean="0">
              <a:latin typeface="微軟正黑體" pitchFamily="34" charset="-120"/>
              <a:ea typeface="微軟正黑體" pitchFamily="34" charset="-120"/>
            </a:endParaRPr>
          </a:p>
        </p:txBody>
      </p:sp>
      <p:pic>
        <p:nvPicPr>
          <p:cNvPr id="2050" name="Picture 2" descr="http://pic.sc.chinaz.com/files/pic/pic8/xpic2451.jpg"/>
          <p:cNvPicPr>
            <a:picLocks noChangeAspect="1" noChangeArrowheads="1"/>
          </p:cNvPicPr>
          <p:nvPr/>
        </p:nvPicPr>
        <p:blipFill>
          <a:blip r:embed="rId3" cstate="print"/>
          <a:srcRect/>
          <a:stretch>
            <a:fillRect/>
          </a:stretch>
        </p:blipFill>
        <p:spPr bwMode="auto">
          <a:xfrm>
            <a:off x="1357290" y="4855529"/>
            <a:ext cx="1540362" cy="1788181"/>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3"/>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Q</a:t>
            </a:r>
            <a:r>
              <a:rPr lang="zh-TW" altLang="en-US" dirty="0" smtClean="0">
                <a:latin typeface="微軟正黑體" pitchFamily="34" charset="-120"/>
                <a:ea typeface="微軟正黑體" pitchFamily="34" charset="-120"/>
              </a:rPr>
              <a:t>：綠建築為何不普及</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457200" y="1600200"/>
            <a:ext cx="8229600" cy="4829196"/>
          </a:xfrm>
        </p:spPr>
        <p:txBody>
          <a:bodyPr>
            <a:normAutofit/>
          </a:bodyPr>
          <a:lstStyle/>
          <a:p>
            <a:pPr>
              <a:lnSpc>
                <a:spcPct val="150000"/>
              </a:lnSpc>
            </a:pPr>
            <a:r>
              <a:rPr lang="zh-TW" altLang="en-US" sz="2800" dirty="0" smtClean="0">
                <a:latin typeface="微軟正黑體" pitchFamily="34" charset="-120"/>
                <a:ea typeface="微軟正黑體" pitchFamily="34" charset="-120"/>
              </a:rPr>
              <a:t>綠建築裝修廠家品質參差不齊，缺乏責任心或是藉故哄抬價格。</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銷售人員沒有讓消費者通盤了解綠建築優缺點，獨獨告之其優點。</a:t>
            </a:r>
            <a:endParaRPr lang="en-US" altLang="zh-TW" sz="2800" dirty="0" smtClean="0">
              <a:latin typeface="微軟正黑體" pitchFamily="34" charset="-120"/>
              <a:ea typeface="微軟正黑體" pitchFamily="34" charset="-120"/>
            </a:endParaRPr>
          </a:p>
          <a:p>
            <a:pPr>
              <a:lnSpc>
                <a:spcPct val="150000"/>
              </a:lnSpc>
            </a:pPr>
            <a:r>
              <a:rPr lang="zh-TW" altLang="en-US" sz="2800" dirty="0" smtClean="0">
                <a:latin typeface="微軟正黑體" pitchFamily="34" charset="-120"/>
                <a:ea typeface="微軟正黑體" pitchFamily="34" charset="-120"/>
              </a:rPr>
              <a:t>有些家庭無法接受在房屋四周種植過多綠化植物，認為其過於陰濕。</a:t>
            </a:r>
            <a:endParaRPr lang="en-US" altLang="zh-TW" sz="2800" dirty="0" smtClean="0">
              <a:latin typeface="微軟正黑體" pitchFamily="34" charset="-120"/>
              <a:ea typeface="微軟正黑體" pitchFamily="34" charset="-120"/>
            </a:endParaRPr>
          </a:p>
          <a:p>
            <a:pPr>
              <a:buNone/>
            </a:pPr>
            <a:endParaRPr lang="zh-TW" alt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2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normAutofit fontScale="90000"/>
          </a:bodyPr>
          <a:lstStyle/>
          <a:p>
            <a:r>
              <a:rPr lang="zh-TW" altLang="en-US" dirty="0" smtClean="0">
                <a:latin typeface="微軟正黑體" pitchFamily="34" charset="-120"/>
                <a:ea typeface="微軟正黑體" pitchFamily="34" charset="-120"/>
              </a:rPr>
              <a:t>「綠色建築」再進化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「善意建築」</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nSpc>
                <a:spcPct val="150000"/>
              </a:lnSpc>
              <a:buNone/>
            </a:pPr>
            <a:r>
              <a:rPr lang="en-US" altLang="zh-TW" dirty="0" smtClean="0"/>
              <a:t>	</a:t>
            </a:r>
            <a:r>
              <a:rPr lang="zh-TW" altLang="en-US" sz="2800" dirty="0" smtClean="0">
                <a:latin typeface="微軟正黑體" pitchFamily="34" charset="-120"/>
                <a:ea typeface="微軟正黑體" pitchFamily="34" charset="-120"/>
              </a:rPr>
              <a:t>綠建築是現代建築的潮流進步，隨著科技快速進步，結合</a:t>
            </a:r>
            <a:r>
              <a:rPr lang="zh-TW" altLang="en-US" sz="2800" dirty="0">
                <a:latin typeface="微軟正黑體" pitchFamily="34" charset="-120"/>
                <a:ea typeface="微軟正黑體" pitchFamily="34" charset="-120"/>
              </a:rPr>
              <a:t>多種科技與概念、比「綠建築」更進化、</a:t>
            </a:r>
            <a:r>
              <a:rPr lang="zh-TW" altLang="en-US" sz="2800" dirty="0" smtClean="0">
                <a:latin typeface="微軟正黑體" pitchFamily="34" charset="-120"/>
                <a:ea typeface="微軟正黑體" pitchFamily="34" charset="-120"/>
              </a:rPr>
              <a:t>更環保</a:t>
            </a:r>
            <a:r>
              <a:rPr lang="zh-TW" altLang="en-US" sz="2800" dirty="0">
                <a:latin typeface="微軟正黑體" pitchFamily="34" charset="-120"/>
                <a:ea typeface="微軟正黑體" pitchFamily="34" charset="-120"/>
              </a:rPr>
              <a:t>的「善意建築</a:t>
            </a:r>
            <a:r>
              <a:rPr lang="zh-TW" altLang="en-US" sz="2800" dirty="0" smtClean="0">
                <a:latin typeface="微軟正黑體" pitchFamily="34" charset="-120"/>
                <a:ea typeface="微軟正黑體" pitchFamily="34" charset="-120"/>
              </a:rPr>
              <a:t>」逐漸發展。</a:t>
            </a:r>
            <a:endParaRPr lang="en-US" altLang="zh-TW" sz="2800" dirty="0" smtClean="0">
              <a:latin typeface="微軟正黑體" pitchFamily="34" charset="-120"/>
              <a:ea typeface="微軟正黑體" pitchFamily="34" charset="-120"/>
            </a:endParaRPr>
          </a:p>
          <a:p>
            <a:pPr>
              <a:buNone/>
            </a:pPr>
            <a:r>
              <a:rPr lang="en-US" altLang="zh-TW" sz="2800" dirty="0">
                <a:latin typeface="微軟正黑體" pitchFamily="34" charset="-120"/>
                <a:ea typeface="微軟正黑體" pitchFamily="34" charset="-120"/>
              </a:rPr>
              <a:t>	</a:t>
            </a:r>
            <a:endParaRPr lang="zh-TW" altLang="en-US" sz="2800" dirty="0">
              <a:latin typeface="微軟正黑體" pitchFamily="34" charset="-120"/>
              <a:ea typeface="微軟正黑體" pitchFamily="34" charset="-120"/>
            </a:endParaRPr>
          </a:p>
        </p:txBody>
      </p:sp>
      <p:pic>
        <p:nvPicPr>
          <p:cNvPr id="11266" name="Picture 2" descr="http://ts4.mm.bing.net/th?id=HN.608054944130534613&amp;pid=1.7"/>
          <p:cNvPicPr>
            <a:picLocks noChangeAspect="1" noChangeArrowheads="1"/>
          </p:cNvPicPr>
          <p:nvPr/>
        </p:nvPicPr>
        <p:blipFill>
          <a:blip r:embed="rId3"/>
          <a:srcRect r="2499" b="14999"/>
          <a:stretch>
            <a:fillRect/>
          </a:stretch>
        </p:blipFill>
        <p:spPr bwMode="auto">
          <a:xfrm>
            <a:off x="5214942" y="3714752"/>
            <a:ext cx="3571900" cy="2899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normAutofit fontScale="90000"/>
          </a:bodyPr>
          <a:lstStyle/>
          <a:p>
            <a:r>
              <a:rPr lang="zh-TW" altLang="en-US" dirty="0" smtClean="0">
                <a:latin typeface="微軟正黑體" pitchFamily="34" charset="-120"/>
                <a:ea typeface="微軟正黑體" pitchFamily="34" charset="-120"/>
              </a:rPr>
              <a:t>「綠色建築」再進化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「善意建築」</a:t>
            </a:r>
            <a:endParaRPr lang="zh-TW" altLang="en-US" dirty="0"/>
          </a:p>
        </p:txBody>
      </p:sp>
      <p:sp>
        <p:nvSpPr>
          <p:cNvPr id="3" name="內容版面配置區 2"/>
          <p:cNvSpPr>
            <a:spLocks noGrp="1"/>
          </p:cNvSpPr>
          <p:nvPr>
            <p:ph idx="1"/>
          </p:nvPr>
        </p:nvSpPr>
        <p:spPr>
          <a:xfrm>
            <a:off x="457200" y="1643050"/>
            <a:ext cx="8229600" cy="4483113"/>
          </a:xfrm>
        </p:spPr>
        <p:txBody>
          <a:bodyPr/>
          <a:lstStyle/>
          <a:p>
            <a:pPr>
              <a:lnSpc>
                <a:spcPct val="150000"/>
              </a:lnSpc>
              <a:buNone/>
            </a:pPr>
            <a:r>
              <a:rPr lang="en-US" altLang="zh-TW"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擅長「綠建築」設計的設計師陳光雄先生提倡以人為中心，愛城市、愛國家、愛地球，並靠著來自內心源源不絕的能量、創意和實踐力，用生命持續推動地球環保的「善意建築」，是「善意建築」的重要推手。</a:t>
            </a:r>
            <a:endParaRPr lang="zh-TW" altLang="en-US" sz="2800" dirty="0"/>
          </a:p>
        </p:txBody>
      </p:sp>
      <p:pic>
        <p:nvPicPr>
          <p:cNvPr id="6" name="Picture 2"/>
          <p:cNvPicPr>
            <a:picLocks noChangeAspect="1" noChangeArrowheads="1"/>
          </p:cNvPicPr>
          <p:nvPr/>
        </p:nvPicPr>
        <p:blipFill>
          <a:blip r:embed="rId3"/>
          <a:srcRect l="5591" t="28364" r="70755" b="47415"/>
          <a:stretch>
            <a:fillRect/>
          </a:stretch>
        </p:blipFill>
        <p:spPr bwMode="auto">
          <a:xfrm>
            <a:off x="5072066" y="4429132"/>
            <a:ext cx="3214710" cy="2221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大綱</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357298"/>
            <a:ext cx="8229600" cy="4768865"/>
          </a:xfrm>
        </p:spPr>
        <p:txBody>
          <a:bodyPr>
            <a:normAutofit fontScale="85000" lnSpcReduction="10000"/>
          </a:bodyPr>
          <a:lstStyle/>
          <a:p>
            <a:pPr>
              <a:lnSpc>
                <a:spcPct val="150000"/>
              </a:lnSpc>
            </a:pPr>
            <a:r>
              <a:rPr lang="zh-TW" altLang="en-US" dirty="0" smtClean="0">
                <a:latin typeface="微軟正黑體" pitchFamily="34" charset="-120"/>
                <a:ea typeface="微軟正黑體" pitchFamily="34" charset="-120"/>
              </a:rPr>
              <a:t>綠建築</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綠建材</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綠建築評估系統</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綠建築個案</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綠建築的迷思</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問題討論</a:t>
            </a:r>
            <a:r>
              <a:rPr lang="en-US" altLang="zh-TW" dirty="0" smtClean="0">
                <a:latin typeface="微軟正黑體" pitchFamily="34" charset="-120"/>
                <a:ea typeface="微軟正黑體" pitchFamily="34" charset="-120"/>
              </a:rPr>
              <a:t>)</a:t>
            </a:r>
          </a:p>
          <a:p>
            <a:pPr>
              <a:lnSpc>
                <a:spcPct val="150000"/>
              </a:lnSpc>
            </a:pPr>
            <a:r>
              <a:rPr lang="zh-TW" altLang="en-US" dirty="0" smtClean="0">
                <a:latin typeface="微軟正黑體" pitchFamily="34" charset="-120"/>
                <a:ea typeface="微軟正黑體" pitchFamily="34" charset="-120"/>
              </a:rPr>
              <a:t>綠建築再進化</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資料來源</a:t>
            </a:r>
            <a:endParaRPr lang="zh-TW" altLang="en-US"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資料來源</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214422"/>
            <a:ext cx="8229600" cy="5429288"/>
          </a:xfrm>
        </p:spPr>
        <p:txBody>
          <a:bodyPr>
            <a:normAutofit fontScale="92500" lnSpcReduction="20000"/>
          </a:bodyPr>
          <a:lstStyle/>
          <a:p>
            <a:pPr lvl="0">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智慧綠建築資訊網</a:t>
            </a:r>
          </a:p>
          <a:p>
            <a:pPr>
              <a:buNone/>
            </a:pPr>
            <a:r>
              <a:rPr lang="en-US" sz="2000" dirty="0" smtClean="0">
                <a:latin typeface="微軟正黑體" pitchFamily="34" charset="-120"/>
                <a:ea typeface="微軟正黑體" pitchFamily="34" charset="-120"/>
              </a:rPr>
              <a:t>	http://green.abri.gov.tw</a:t>
            </a:r>
          </a:p>
          <a:p>
            <a:pPr lvl="0">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台灣綠建築發展協會</a:t>
            </a:r>
          </a:p>
          <a:p>
            <a:pPr>
              <a:buNone/>
            </a:pPr>
            <a:r>
              <a:rPr lang="en-US" sz="2000" dirty="0" smtClean="0">
                <a:latin typeface="微軟正黑體" pitchFamily="34" charset="-120"/>
                <a:ea typeface="微軟正黑體" pitchFamily="34" charset="-120"/>
              </a:rPr>
              <a:t>	http://www.taiwangbc.org.tw/chinese/</a:t>
            </a:r>
          </a:p>
          <a:p>
            <a:pPr lvl="0">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台灣綠建材產業發展協會</a:t>
            </a:r>
          </a:p>
          <a:p>
            <a:pPr>
              <a:buNone/>
            </a:pPr>
            <a:r>
              <a:rPr lang="en-US" sz="2000" dirty="0" smtClean="0">
                <a:latin typeface="微軟正黑體" pitchFamily="34" charset="-120"/>
                <a:ea typeface="微軟正黑體" pitchFamily="34" charset="-120"/>
              </a:rPr>
              <a:t>	http://www.gbm.org.tw/</a:t>
            </a:r>
          </a:p>
          <a:p>
            <a:pPr lvl="0">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遠見雜誌</a:t>
            </a:r>
            <a:r>
              <a:rPr lang="en-US" sz="2000" dirty="0" smtClean="0">
                <a:latin typeface="微軟正黑體" pitchFamily="34" charset="-120"/>
                <a:ea typeface="微軟正黑體" pitchFamily="34" charset="-120"/>
              </a:rPr>
              <a:t>2007</a:t>
            </a:r>
            <a:r>
              <a:rPr lang="zh-TW" altLang="en-US" sz="2000" dirty="0" smtClean="0">
                <a:latin typeface="微軟正黑體" pitchFamily="34" charset="-120"/>
                <a:ea typeface="微軟正黑體" pitchFamily="34" charset="-120"/>
              </a:rPr>
              <a:t>年</a:t>
            </a:r>
            <a:r>
              <a:rPr lang="en-US" sz="2000" dirty="0" smtClean="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月號</a:t>
            </a:r>
          </a:p>
          <a:p>
            <a:pPr>
              <a:buNone/>
            </a:pPr>
            <a:r>
              <a:rPr lang="en-US" sz="2000" dirty="0" smtClean="0">
                <a:latin typeface="微軟正黑體" pitchFamily="34" charset="-120"/>
                <a:ea typeface="微軟正黑體" pitchFamily="34" charset="-120"/>
              </a:rPr>
              <a:t>	http://www.gvm.com.tw/Boardcontent_13009_4.html</a:t>
            </a:r>
          </a:p>
          <a:p>
            <a:pPr lvl="0">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國家衛生研究院電子報 第</a:t>
            </a:r>
            <a:r>
              <a:rPr lang="en-US" sz="2000" dirty="0" smtClean="0">
                <a:latin typeface="微軟正黑體" pitchFamily="34" charset="-120"/>
                <a:ea typeface="微軟正黑體" pitchFamily="34" charset="-120"/>
              </a:rPr>
              <a:t> 414 </a:t>
            </a:r>
            <a:r>
              <a:rPr lang="zh-TW" altLang="en-US" sz="2000" dirty="0" smtClean="0">
                <a:latin typeface="微軟正黑體" pitchFamily="34" charset="-120"/>
                <a:ea typeface="微軟正黑體" pitchFamily="34" charset="-120"/>
              </a:rPr>
              <a:t>期</a:t>
            </a:r>
          </a:p>
          <a:p>
            <a:pPr>
              <a:buNone/>
            </a:pPr>
            <a:r>
              <a:rPr lang="en-US" sz="2000" dirty="0" smtClean="0">
                <a:latin typeface="微軟正黑體" pitchFamily="34" charset="-120"/>
                <a:ea typeface="微軟正黑體" pitchFamily="34" charset="-120"/>
              </a:rPr>
              <a:t>	http://enews.nhri.org.tw/enews_list_new2_more.php?volume_indx=414&amp;showx=showarticle&amp;article_indx=8621</a:t>
            </a:r>
            <a:endParaRPr lang="zh-TW" altLang="en-US" sz="2000" dirty="0" smtClean="0">
              <a:latin typeface="微軟正黑體" pitchFamily="34" charset="-120"/>
              <a:ea typeface="微軟正黑體" pitchFamily="34" charset="-120"/>
            </a:endParaRPr>
          </a:p>
          <a:p>
            <a:pPr lvl="0">
              <a:buNone/>
            </a:pPr>
            <a:r>
              <a:rPr lang="zh-TW" altLang="en-US" sz="2400" dirty="0" smtClean="0">
                <a:latin typeface="微軟正黑體" pitchFamily="34" charset="-120"/>
                <a:ea typeface="微軟正黑體" pitchFamily="34" charset="-120"/>
              </a:rPr>
              <a:t>註</a:t>
            </a:r>
            <a:r>
              <a:rPr lang="en-US" altLang="zh-TW" sz="2200" dirty="0" smtClean="0"/>
              <a:t>6.</a:t>
            </a:r>
            <a:r>
              <a:rPr lang="zh-TW" altLang="en-US" sz="2000" dirty="0" smtClean="0">
                <a:latin typeface="微軟正黑體" pitchFamily="34" charset="-120"/>
                <a:ea typeface="微軟正黑體" pitchFamily="34" charset="-120"/>
              </a:rPr>
              <a:t>綠色魔法學校</a:t>
            </a:r>
          </a:p>
          <a:p>
            <a:pPr>
              <a:buNone/>
            </a:pPr>
            <a:r>
              <a:rPr lang="en-US" sz="2000" dirty="0" smtClean="0">
                <a:latin typeface="微軟正黑體" pitchFamily="34" charset="-120"/>
                <a:ea typeface="微軟正黑體" pitchFamily="34" charset="-120"/>
              </a:rPr>
              <a:t>	http://www.msgt.org.tw/about.php?Type=1&amp;menu=about_class&amp;pic_dir_list=1</a:t>
            </a:r>
          </a:p>
          <a:p>
            <a:pPr>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7.</a:t>
            </a:r>
            <a:r>
              <a:rPr lang="zh-TW" altLang="en-US" sz="2000" dirty="0" smtClean="0">
                <a:latin typeface="微軟正黑體" pitchFamily="34" charset="-120"/>
                <a:ea typeface="微軟正黑體" pitchFamily="34" charset="-120"/>
              </a:rPr>
              <a:t>節能創意新趨勢</a:t>
            </a:r>
            <a:r>
              <a:rPr lang="en-US" altLang="zh-TW" sz="2000" dirty="0" smtClean="0">
                <a:latin typeface="微軟正黑體" pitchFamily="34" charset="-120"/>
                <a:ea typeface="微軟正黑體" pitchFamily="34" charset="-120"/>
              </a:rPr>
              <a:t>http://gratefulgrowers.pixnet.net/blog/post/36014425</a:t>
            </a:r>
          </a:p>
          <a:p>
            <a:pPr>
              <a:buNone/>
            </a:pPr>
            <a:r>
              <a:rPr lang="zh-TW" altLang="en-US" sz="2000" dirty="0" smtClean="0">
                <a:latin typeface="微軟正黑體" pitchFamily="34" charset="-120"/>
                <a:ea typeface="微軟正黑體" pitchFamily="34" charset="-120"/>
              </a:rPr>
              <a:t>註</a:t>
            </a:r>
            <a:r>
              <a:rPr lang="en-US" altLang="zh-TW" sz="2000" dirty="0" smtClean="0">
                <a:latin typeface="微軟正黑體" pitchFamily="34" charset="-120"/>
                <a:ea typeface="微軟正黑體" pitchFamily="34" charset="-120"/>
              </a:rPr>
              <a:t>8. </a:t>
            </a:r>
            <a:r>
              <a:rPr lang="zh-TW" altLang="en-US" sz="2000" dirty="0" smtClean="0">
                <a:latin typeface="微軟正黑體" pitchFamily="34" charset="-120"/>
                <a:ea typeface="微軟正黑體" pitchFamily="34" charset="-120"/>
              </a:rPr>
              <a:t>設計美學家</a:t>
            </a:r>
            <a:r>
              <a:rPr lang="en-US" altLang="zh-TW" sz="2000" dirty="0" smtClean="0">
                <a:latin typeface="微軟正黑體" pitchFamily="34" charset="-120"/>
                <a:ea typeface="微軟正黑體" pitchFamily="34" charset="-120"/>
              </a:rPr>
              <a:t>http://wowlavie.com/life_in.php?article_id=AE1200258&amp;c=</a:t>
            </a:r>
            <a:endParaRPr lang="zh-TW" altLang="en-US" dirty="0" smtClean="0"/>
          </a:p>
          <a:p>
            <a:pPr>
              <a:buNone/>
            </a:pPr>
            <a:endParaRPr lang="zh-TW" altLang="en-US" dirty="0" smtClean="0"/>
          </a:p>
          <a:p>
            <a:pPr>
              <a:buNone/>
            </a:pPr>
            <a:endParaRPr lang="zh-TW"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lum bright="20000"/>
          </a:blip>
          <a:srcRect b="4232"/>
          <a:stretch>
            <a:fillRect/>
          </a:stretch>
        </p:blipFill>
        <p:spPr bwMode="auto">
          <a:xfrm>
            <a:off x="0" y="0"/>
            <a:ext cx="9150246" cy="6858000"/>
          </a:xfrm>
          <a:prstGeom prst="rect">
            <a:avLst/>
          </a:prstGeom>
          <a:noFill/>
        </p:spPr>
      </p:pic>
      <p:sp>
        <p:nvSpPr>
          <p:cNvPr id="3" name="內容版面配置區 2"/>
          <p:cNvSpPr>
            <a:spLocks noGrp="1"/>
          </p:cNvSpPr>
          <p:nvPr>
            <p:ph idx="1"/>
          </p:nvPr>
        </p:nvSpPr>
        <p:spPr/>
        <p:txBody>
          <a:bodyPr/>
          <a:lstStyle/>
          <a:p>
            <a:pPr>
              <a:buNone/>
            </a:pPr>
            <a:endParaRPr lang="zh-TW" altLang="en-US" dirty="0"/>
          </a:p>
        </p:txBody>
      </p:sp>
      <p:sp>
        <p:nvSpPr>
          <p:cNvPr id="6" name="矩形 5"/>
          <p:cNvSpPr/>
          <p:nvPr/>
        </p:nvSpPr>
        <p:spPr>
          <a:xfrm>
            <a:off x="642910" y="2714620"/>
            <a:ext cx="7858180" cy="1754326"/>
          </a:xfrm>
          <a:prstGeom prst="rect">
            <a:avLst/>
          </a:prstGeom>
          <a:noFill/>
        </p:spPr>
        <p:txBody>
          <a:bodyPr wrap="square" lIns="91440" tIns="45720" rIns="91440" bIns="45720">
            <a:spAutoFit/>
          </a:bodyPr>
          <a:lstStyle/>
          <a:p>
            <a:pPr algn="ctr"/>
            <a:r>
              <a:rPr lang="en-US" altLang="zh-TW"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 FOR YOUR LISTENING</a:t>
            </a:r>
            <a:endParaRPr lang="zh-TW" alt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 name="Picture 2" descr="http://pic3.nipic.com/20090708/436972_100004036_2.jpg"/>
          <p:cNvPicPr>
            <a:picLocks noChangeAspect="1" noChangeArrowheads="1"/>
          </p:cNvPicPr>
          <p:nvPr/>
        </p:nvPicPr>
        <p:blipFill>
          <a:blip r:embed="rId3" cstate="print"/>
          <a:srcRect l="5106" t="6808" r="30218" b="15884"/>
          <a:stretch>
            <a:fillRect/>
          </a:stretch>
        </p:blipFill>
        <p:spPr bwMode="auto">
          <a:xfrm>
            <a:off x="500034" y="4564756"/>
            <a:ext cx="2000264" cy="1793202"/>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ic1a.nipic.com/2008-11-25/2008112520282390_2.jpg"/>
          <p:cNvPicPr>
            <a:picLocks noChangeAspect="1" noChangeArrowheads="1"/>
          </p:cNvPicPr>
          <p:nvPr/>
        </p:nvPicPr>
        <p:blipFill>
          <a:blip r:embed="rId2">
            <a:lum bright="2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何為綠建築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pPr>
              <a:lnSpc>
                <a:spcPct val="150000"/>
              </a:lnSpc>
              <a:buNone/>
            </a:pPr>
            <a:r>
              <a:rPr lang="en-US" altLang="zh-TW"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指提高</a:t>
            </a:r>
            <a:r>
              <a:rPr lang="zh-TW" altLang="en-US" sz="2800" dirty="0">
                <a:latin typeface="微軟正黑體" pitchFamily="34" charset="-120"/>
                <a:ea typeface="微軟正黑體" pitchFamily="34" charset="-120"/>
              </a:rPr>
              <a:t>建築物所使用</a:t>
            </a:r>
            <a:r>
              <a:rPr lang="zh-TW" altLang="en-US" sz="2800" dirty="0" smtClean="0">
                <a:latin typeface="微軟正黑體" pitchFamily="34" charset="-120"/>
                <a:ea typeface="微軟正黑體" pitchFamily="34" charset="-120"/>
              </a:rPr>
              <a:t>資源，例如：水、建材料的</a:t>
            </a:r>
            <a:r>
              <a:rPr lang="zh-TW" altLang="en-US" sz="2800" dirty="0">
                <a:latin typeface="微軟正黑體" pitchFamily="34" charset="-120"/>
                <a:ea typeface="微軟正黑體" pitchFamily="34" charset="-120"/>
              </a:rPr>
              <a:t>效率</a:t>
            </a:r>
            <a:r>
              <a:rPr lang="zh-TW" altLang="en-US" sz="2800" dirty="0" smtClean="0">
                <a:latin typeface="微軟正黑體" pitchFamily="34" charset="-120"/>
                <a:ea typeface="微軟正黑體" pitchFamily="34" charset="-120"/>
              </a:rPr>
              <a:t>，減低</a:t>
            </a:r>
            <a:r>
              <a:rPr lang="zh-TW" altLang="en-US" sz="2800" dirty="0">
                <a:latin typeface="微軟正黑體" pitchFamily="34" charset="-120"/>
                <a:ea typeface="微軟正黑體" pitchFamily="34" charset="-120"/>
              </a:rPr>
              <a:t>建築對人體健康與環境的</a:t>
            </a:r>
            <a:r>
              <a:rPr lang="zh-TW" altLang="en-US" sz="2800" dirty="0" smtClean="0">
                <a:latin typeface="微軟正黑體" pitchFamily="34" charset="-120"/>
                <a:ea typeface="微軟正黑體" pitchFamily="34" charset="-120"/>
              </a:rPr>
              <a:t>影響，</a:t>
            </a:r>
            <a:r>
              <a:rPr lang="zh-TW" altLang="en-US" sz="2800" dirty="0">
                <a:latin typeface="微軟正黑體" pitchFamily="34" charset="-120"/>
                <a:ea typeface="微軟正黑體" pitchFamily="34" charset="-120"/>
              </a:rPr>
              <a:t>從更好的選址、設計、建設、操作、維修及</a:t>
            </a:r>
            <a:r>
              <a:rPr lang="zh-TW" altLang="en-US" sz="2800" dirty="0" smtClean="0">
                <a:latin typeface="微軟正黑體" pitchFamily="34" charset="-120"/>
                <a:ea typeface="微軟正黑體" pitchFamily="34" charset="-120"/>
              </a:rPr>
              <a:t>拆除。</a:t>
            </a:r>
            <a:endParaRPr lang="en-US" altLang="zh-TW" sz="2800" dirty="0" smtClean="0">
              <a:latin typeface="微軟正黑體" pitchFamily="34" charset="-120"/>
              <a:ea typeface="微軟正黑體" pitchFamily="34" charset="-120"/>
            </a:endParaRPr>
          </a:p>
          <a:p>
            <a:pPr>
              <a:lnSpc>
                <a:spcPct val="150000"/>
              </a:lnSpc>
              <a:buNone/>
            </a:pPr>
            <a:r>
              <a:rPr lang="en-US" altLang="zh-TW" sz="2800" dirty="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現代</a:t>
            </a:r>
            <a:r>
              <a:rPr lang="zh-TW" altLang="en-US" sz="2800" dirty="0">
                <a:latin typeface="微軟正黑體" pitchFamily="34" charset="-120"/>
                <a:ea typeface="微軟正黑體" pitchFamily="34" charset="-120"/>
              </a:rPr>
              <a:t>的綠色建築已經不止單純的建築，也包括建築材料以及建築方式</a:t>
            </a:r>
            <a:r>
              <a:rPr lang="zh-TW" altLang="en-US" sz="2800" dirty="0" smtClean="0">
                <a:latin typeface="微軟正黑體" pitchFamily="34" charset="-120"/>
                <a:ea typeface="微軟正黑體" pitchFamily="34" charset="-120"/>
              </a:rPr>
              <a:t>。</a:t>
            </a: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註</a:t>
            </a:r>
            <a:r>
              <a:rPr lang="en-US" altLang="zh-TW" sz="2800" dirty="0" smtClean="0">
                <a:latin typeface="微軟正黑體" pitchFamily="34" charset="-120"/>
                <a:ea typeface="微軟正黑體" pitchFamily="34" charset="-120"/>
              </a:rPr>
              <a:t>1.)</a:t>
            </a:r>
            <a:endParaRPr lang="zh-TW" altLang="en-US" sz="2800" dirty="0">
              <a:latin typeface="微軟正黑體" pitchFamily="34" charset="-120"/>
              <a:ea typeface="微軟正黑體" pitchFamily="34" charset="-120"/>
            </a:endParaRPr>
          </a:p>
        </p:txBody>
      </p:sp>
      <p:pic>
        <p:nvPicPr>
          <p:cNvPr id="14338" name="Picture 2" descr="http://ts4.mm.bing.net/th?id=HN.608001218383974313&amp;pid=1.7"/>
          <p:cNvPicPr>
            <a:picLocks noChangeAspect="1" noChangeArrowheads="1"/>
          </p:cNvPicPr>
          <p:nvPr/>
        </p:nvPicPr>
        <p:blipFill>
          <a:blip r:embed="rId3"/>
          <a:srcRect/>
          <a:stretch>
            <a:fillRect/>
          </a:stretch>
        </p:blipFill>
        <p:spPr bwMode="auto">
          <a:xfrm>
            <a:off x="5857884" y="4500570"/>
            <a:ext cx="2143125" cy="21431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何為綠建築</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zh-TW" altLang="en-US" sz="2800" dirty="0" smtClean="0">
                <a:latin typeface="微軟正黑體" pitchFamily="34" charset="-120"/>
                <a:ea typeface="微軟正黑體" pitchFamily="34" charset="-120"/>
              </a:rPr>
              <a:t>歐洲</a:t>
            </a:r>
            <a:r>
              <a:rPr lang="en-US" altLang="zh-TW" sz="2800" dirty="0" smtClean="0">
                <a:latin typeface="微軟正黑體" pitchFamily="34" charset="-120"/>
                <a:ea typeface="微軟正黑體" pitchFamily="34" charset="-120"/>
              </a:rPr>
              <a:t>-</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「綠建築」在歐洲國家稱為「生態建築」</a:t>
            </a:r>
            <a:r>
              <a:rPr lang="en-US" sz="2800" dirty="0" smtClean="0">
                <a:latin typeface="微軟正黑體" pitchFamily="34" charset="-120"/>
                <a:ea typeface="微軟正黑體" pitchFamily="34" charset="-120"/>
              </a:rPr>
              <a:t>(Ecological Building)</a:t>
            </a:r>
            <a:r>
              <a:rPr lang="zh-TW" altLang="en-US" sz="2800" dirty="0" smtClean="0">
                <a:latin typeface="微軟正黑體" pitchFamily="34" charset="-120"/>
                <a:ea typeface="微軟正黑體" pitchFamily="34" charset="-120"/>
              </a:rPr>
              <a:t>或「永續建築」</a:t>
            </a:r>
            <a:r>
              <a:rPr lang="en-US" sz="2800" dirty="0" smtClean="0">
                <a:latin typeface="微軟正黑體" pitchFamily="34" charset="-120"/>
                <a:ea typeface="微軟正黑體" pitchFamily="34" charset="-120"/>
              </a:rPr>
              <a:t>(Sustainable Building)</a:t>
            </a:r>
            <a:r>
              <a:rPr lang="zh-TW" altLang="en-US" sz="2800" dirty="0" smtClean="0">
                <a:latin typeface="微軟正黑體" pitchFamily="34" charset="-120"/>
                <a:ea typeface="微軟正黑體" pitchFamily="34" charset="-120"/>
              </a:rPr>
              <a:t>，主要強調生態平衡、保育、物種多樣化、資源回收再利用。</a:t>
            </a:r>
            <a:endParaRPr lang="zh-TW" altLang="en-US" sz="2800"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何為綠建築</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500034" y="1357298"/>
            <a:ext cx="8229600" cy="4525963"/>
          </a:xfrm>
        </p:spPr>
        <p:txBody>
          <a:bodyPr>
            <a:normAutofit/>
          </a:bodyPr>
          <a:lstStyle/>
          <a:p>
            <a:pPr lvl="0">
              <a:lnSpc>
                <a:spcPct val="150000"/>
              </a:lnSpc>
            </a:pPr>
            <a:r>
              <a:rPr lang="zh-TW" altLang="en-US" sz="2800" dirty="0" smtClean="0">
                <a:latin typeface="微軟正黑體" pitchFamily="34" charset="-120"/>
                <a:ea typeface="微軟正黑體" pitchFamily="34" charset="-120"/>
              </a:rPr>
              <a:t>日本</a:t>
            </a:r>
            <a:r>
              <a:rPr lang="en-US" altLang="zh-TW"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其「綠建築」最早之發展稱環境共生住宅</a:t>
            </a:r>
            <a:r>
              <a:rPr lang="en-US" sz="2800" dirty="0" smtClean="0">
                <a:latin typeface="微軟正黑體" pitchFamily="34" charset="-120"/>
                <a:ea typeface="微軟正黑體" pitchFamily="34" charset="-120"/>
              </a:rPr>
              <a:t>(Environmental Symbiotic Housing)</a:t>
            </a:r>
            <a:r>
              <a:rPr lang="zh-TW" altLang="en-US" sz="2800" dirty="0" smtClean="0">
                <a:latin typeface="微軟正黑體" pitchFamily="34" charset="-120"/>
                <a:ea typeface="微軟正黑體" pitchFamily="34" charset="-120"/>
              </a:rPr>
              <a:t>，其內涵包括「地球環境的保全」、「周邊環境的親和」、及「健康快適的居住環境」等三個層次。</a:t>
            </a:r>
            <a:endParaRPr lang="zh-TW" altLang="en-US" sz="2800" dirty="0">
              <a:latin typeface="微軟正黑體" pitchFamily="34" charset="-120"/>
              <a:ea typeface="微軟正黑體" pitchFamily="34" charset="-120"/>
            </a:endParaRPr>
          </a:p>
        </p:txBody>
      </p:sp>
      <p:pic>
        <p:nvPicPr>
          <p:cNvPr id="33794" name="Picture 2" descr="http://img.sucai.redocn.com/attachments/images/201206/20120628/Redocn_2012062803472725.jpg"/>
          <p:cNvPicPr>
            <a:picLocks noChangeAspect="1" noChangeArrowheads="1"/>
          </p:cNvPicPr>
          <p:nvPr/>
        </p:nvPicPr>
        <p:blipFill>
          <a:blip r:embed="rId3"/>
          <a:srcRect t="9098" b="7185"/>
          <a:stretch>
            <a:fillRect/>
          </a:stretch>
        </p:blipFill>
        <p:spPr bwMode="auto">
          <a:xfrm>
            <a:off x="4357686" y="4714884"/>
            <a:ext cx="2746153" cy="192286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6246"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何為綠建築</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zh-TW" altLang="en-US" sz="2800" dirty="0" smtClean="0">
                <a:latin typeface="微軟正黑體" pitchFamily="34" charset="-120"/>
                <a:ea typeface="微軟正黑體" pitchFamily="34" charset="-120"/>
              </a:rPr>
              <a:t>美加地區</a:t>
            </a:r>
            <a:r>
              <a:rPr lang="en-US" altLang="zh-TW" sz="2800" dirty="0" smtClean="0">
                <a:latin typeface="微軟正黑體" pitchFamily="34" charset="-120"/>
                <a:ea typeface="微軟正黑體" pitchFamily="34" charset="-120"/>
              </a:rPr>
              <a:t>-</a:t>
            </a:r>
          </a:p>
          <a:p>
            <a:pPr>
              <a:lnSpc>
                <a:spcPct val="150000"/>
              </a:lnSpc>
              <a:buNone/>
            </a:pPr>
            <a:r>
              <a:rPr lang="en-US" altLang="zh-TW" sz="2800" dirty="0" smtClean="0">
                <a:latin typeface="微軟正黑體" pitchFamily="34" charset="-120"/>
                <a:ea typeface="微軟正黑體" pitchFamily="34" charset="-120"/>
              </a:rPr>
              <a:t>	</a:t>
            </a:r>
            <a:r>
              <a:rPr lang="zh-TW" altLang="en-US" sz="2800" dirty="0" smtClean="0">
                <a:latin typeface="微軟正黑體" pitchFamily="34" charset="-120"/>
                <a:ea typeface="微軟正黑體" pitchFamily="34" charset="-120"/>
              </a:rPr>
              <a:t>美國、加拿大等國，即稱「綠建築」</a:t>
            </a:r>
            <a:r>
              <a:rPr lang="en-US" sz="2800" dirty="0" smtClean="0">
                <a:latin typeface="微軟正黑體" pitchFamily="34" charset="-120"/>
                <a:ea typeface="微軟正黑體" pitchFamily="34" charset="-120"/>
              </a:rPr>
              <a:t>(Green Building)</a:t>
            </a:r>
            <a:r>
              <a:rPr lang="zh-TW" altLang="en-US" sz="2800" dirty="0" smtClean="0">
                <a:latin typeface="微軟正黑體" pitchFamily="34" charset="-120"/>
                <a:ea typeface="微軟正黑體" pitchFamily="34" charset="-120"/>
              </a:rPr>
              <a:t>，主要講求能源效率的提升與節能、資源與材料妥善利用。</a:t>
            </a:r>
            <a:endParaRPr lang="en-US" altLang="zh-TW" sz="2800" dirty="0" smtClean="0">
              <a:latin typeface="微軟正黑體" pitchFamily="34" charset="-120"/>
              <a:ea typeface="微軟正黑體" pitchFamily="34" charset="-120"/>
            </a:endParaRPr>
          </a:p>
          <a:p>
            <a:pPr>
              <a:lnSpc>
                <a:spcPct val="150000"/>
              </a:lnSpc>
            </a:pPr>
            <a:endParaRPr lang="zh-TW" altLang="en-US" sz="2800" dirty="0">
              <a:latin typeface="微軟正黑體" pitchFamily="34" charset="-120"/>
              <a:ea typeface="微軟正黑體" pitchFamily="34" charset="-120"/>
            </a:endParaRPr>
          </a:p>
        </p:txBody>
      </p:sp>
      <p:pic>
        <p:nvPicPr>
          <p:cNvPr id="32770" name="Picture 2" descr="http://pic21.nipic.com/20120605/2786001_050508861000_2.jpg"/>
          <p:cNvPicPr>
            <a:picLocks noChangeAspect="1" noChangeArrowheads="1"/>
          </p:cNvPicPr>
          <p:nvPr/>
        </p:nvPicPr>
        <p:blipFill>
          <a:blip r:embed="rId3" cstate="print"/>
          <a:srcRect b="4306"/>
          <a:stretch>
            <a:fillRect/>
          </a:stretch>
        </p:blipFill>
        <p:spPr bwMode="auto">
          <a:xfrm>
            <a:off x="1214414" y="4643446"/>
            <a:ext cx="3169892" cy="1857364"/>
          </a:xfrm>
          <a:prstGeom prst="rect">
            <a:avLst/>
          </a:prstGeom>
          <a:noFill/>
        </p:spPr>
      </p:pic>
      <p:pic>
        <p:nvPicPr>
          <p:cNvPr id="32772" name="Picture 4" descr="http://ts1.mm.bing.net/th?id=HN.608053153135857296&amp;pid=1.7"/>
          <p:cNvPicPr>
            <a:picLocks noChangeAspect="1" noChangeArrowheads="1"/>
          </p:cNvPicPr>
          <p:nvPr/>
        </p:nvPicPr>
        <p:blipFill>
          <a:blip r:embed="rId4"/>
          <a:srcRect/>
          <a:stretch>
            <a:fillRect/>
          </a:stretch>
        </p:blipFill>
        <p:spPr bwMode="auto">
          <a:xfrm>
            <a:off x="5143504" y="4643446"/>
            <a:ext cx="3061629" cy="1714512"/>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500" fill="hold"/>
                                        <p:tgtEl>
                                          <p:spTgt spid="32772"/>
                                        </p:tgtEl>
                                        <p:attrNameLst>
                                          <p:attrName>ppt_x</p:attrName>
                                        </p:attrNameLst>
                                      </p:cBhvr>
                                      <p:tavLst>
                                        <p:tav tm="0">
                                          <p:val>
                                            <p:strVal val="#ppt_x"/>
                                          </p:val>
                                        </p:tav>
                                        <p:tav tm="100000">
                                          <p:val>
                                            <p:strVal val="#ppt_x"/>
                                          </p:val>
                                        </p:tav>
                                      </p:tavLst>
                                    </p:anim>
                                    <p:anim calcmode="lin" valueType="num">
                                      <p:cBhvr additive="base">
                                        <p:cTn id="12"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ic1a.nipic.com/2008-11-25/2008112520282390_2.jpg"/>
          <p:cNvPicPr>
            <a:picLocks noChangeAspect="1" noChangeArrowheads="1"/>
          </p:cNvPicPr>
          <p:nvPr/>
        </p:nvPicPr>
        <p:blipFill>
          <a:blip r:embed="rId2">
            <a:lum bright="10000"/>
          </a:blip>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何為綠建築</a:t>
            </a:r>
            <a:r>
              <a:rPr lang="en-US" altLang="zh-TW" dirty="0" smtClean="0">
                <a:latin typeface="微軟正黑體" pitchFamily="34" charset="-120"/>
                <a:ea typeface="微軟正黑體" pitchFamily="34" charset="-120"/>
              </a:rPr>
              <a:t>?</a:t>
            </a:r>
            <a:endParaRPr lang="zh-TW" altLang="en-US" dirty="0"/>
          </a:p>
        </p:txBody>
      </p:sp>
      <p:sp>
        <p:nvSpPr>
          <p:cNvPr id="3" name="內容版面配置區 2"/>
          <p:cNvSpPr>
            <a:spLocks noGrp="1"/>
          </p:cNvSpPr>
          <p:nvPr>
            <p:ph idx="1"/>
          </p:nvPr>
        </p:nvSpPr>
        <p:spPr>
          <a:xfrm>
            <a:off x="500034" y="1285860"/>
            <a:ext cx="8229600" cy="4525963"/>
          </a:xfrm>
        </p:spPr>
        <p:txBody>
          <a:bodyPr>
            <a:normAutofit/>
          </a:bodyPr>
          <a:lstStyle/>
          <a:p>
            <a:pPr>
              <a:lnSpc>
                <a:spcPct val="150000"/>
              </a:lnSpc>
              <a:buNone/>
            </a:pPr>
            <a:endParaRPr lang="en-US" altLang="zh-TW" sz="2800" dirty="0" smtClean="0">
              <a:latin typeface="微軟正黑體" pitchFamily="34" charset="-120"/>
              <a:ea typeface="微軟正黑體" pitchFamily="34" charset="-120"/>
            </a:endParaRPr>
          </a:p>
          <a:p>
            <a:pPr>
              <a:lnSpc>
                <a:spcPct val="150000"/>
              </a:lnSpc>
              <a:buNone/>
            </a:pPr>
            <a:r>
              <a:rPr lang="zh-TW" altLang="en-US" sz="2800" dirty="0" smtClean="0">
                <a:latin typeface="微軟正黑體" pitchFamily="34" charset="-120"/>
                <a:ea typeface="微軟正黑體" pitchFamily="34" charset="-120"/>
              </a:rPr>
              <a:t>「消耗最少地球能源及資源，製造最少廢棄物，具有節能、與減少廢棄物；以人類的健康舒適為基礎，追求與地球環境共生共榮，及人類生活環境永續發展的建築設計」。</a:t>
            </a:r>
            <a:endParaRPr lang="zh-TW" altLang="en-US" sz="2800" dirty="0">
              <a:latin typeface="微軟正黑體" pitchFamily="34" charset="-120"/>
              <a:ea typeface="微軟正黑體" pitchFamily="34" charset="-120"/>
            </a:endParaRPr>
          </a:p>
        </p:txBody>
      </p:sp>
      <p:pic>
        <p:nvPicPr>
          <p:cNvPr id="31746" name="Picture 2" descr="http://3.bp.blogspot.com/_HqmcnllpRnA/TMjCM971TcI/AAAAAAAAEkA/UJLhWZrEJXo/s320/applicationDevelopment.jpg"/>
          <p:cNvPicPr>
            <a:picLocks noChangeAspect="1" noChangeArrowheads="1"/>
          </p:cNvPicPr>
          <p:nvPr/>
        </p:nvPicPr>
        <p:blipFill>
          <a:blip r:embed="rId3"/>
          <a:srcRect/>
          <a:stretch>
            <a:fillRect/>
          </a:stretch>
        </p:blipFill>
        <p:spPr bwMode="auto">
          <a:xfrm>
            <a:off x="4286248" y="4500570"/>
            <a:ext cx="2857500" cy="200024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ic1a.nipic.com/2008-11-25/2008112520282390_2.jpg"/>
          <p:cNvPicPr>
            <a:picLocks noChangeAspect="1" noChangeArrowheads="1"/>
          </p:cNvPicPr>
          <p:nvPr/>
        </p:nvPicPr>
        <p:blipFill>
          <a:blip r:embed="rId3"/>
          <a:srcRect b="4232"/>
          <a:stretch>
            <a:fillRect/>
          </a:stretch>
        </p:blipFill>
        <p:spPr bwMode="auto">
          <a:xfrm>
            <a:off x="0" y="0"/>
            <a:ext cx="9150246" cy="6858000"/>
          </a:xfrm>
          <a:prstGeom prst="rect">
            <a:avLst/>
          </a:prstGeom>
          <a:noFill/>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綠建築標章</a:t>
            </a:r>
            <a:endParaRPr lang="zh-TW" altLang="en-US" dirty="0">
              <a:latin typeface="微軟正黑體" pitchFamily="34" charset="-120"/>
              <a:ea typeface="微軟正黑體" pitchFamily="34" charset="-120"/>
            </a:endParaRPr>
          </a:p>
        </p:txBody>
      </p:sp>
      <p:pic>
        <p:nvPicPr>
          <p:cNvPr id="4" name="Picture 4" descr="http://www.abri.gov.tw/images/sign_003.gif"/>
          <p:cNvPicPr>
            <a:picLocks noGrp="1" noChangeAspect="1" noChangeArrowheads="1"/>
          </p:cNvPicPr>
          <p:nvPr>
            <p:ph idx="1"/>
          </p:nvPr>
        </p:nvPicPr>
        <p:blipFill>
          <a:blip r:embed="rId4"/>
          <a:srcRect/>
          <a:stretch>
            <a:fillRect/>
          </a:stretch>
        </p:blipFill>
        <p:spPr bwMode="auto">
          <a:xfrm>
            <a:off x="5286380" y="3143248"/>
            <a:ext cx="3214710" cy="2714644"/>
          </a:xfrm>
          <a:prstGeom prst="rect">
            <a:avLst/>
          </a:prstGeom>
          <a:ln>
            <a:noFill/>
          </a:ln>
          <a:effectLst>
            <a:softEdge rad="112500"/>
          </a:effectLst>
        </p:spPr>
      </p:pic>
      <p:sp>
        <p:nvSpPr>
          <p:cNvPr id="5" name="文字方塊 4"/>
          <p:cNvSpPr txBox="1"/>
          <p:nvPr/>
        </p:nvSpPr>
        <p:spPr>
          <a:xfrm rot="10800000" flipH="1" flipV="1">
            <a:off x="500034" y="1214422"/>
            <a:ext cx="8215370" cy="5262979"/>
          </a:xfrm>
          <a:prstGeom prst="rect">
            <a:avLst/>
          </a:prstGeom>
          <a:noFill/>
        </p:spPr>
        <p:txBody>
          <a:bodyPr wrap="square" rtlCol="0">
            <a:spAutoFit/>
          </a:bodyPr>
          <a:lstStyle/>
          <a:p>
            <a:pPr>
              <a:lnSpc>
                <a:spcPct val="150000"/>
              </a:lnSpc>
            </a:pPr>
            <a:r>
              <a:rPr lang="zh-TW" altLang="en-US" sz="2800" dirty="0" smtClean="0">
                <a:latin typeface="微軟正黑體" pitchFamily="34" charset="-120"/>
                <a:ea typeface="微軟正黑體" pitchFamily="34" charset="-120"/>
              </a:rPr>
              <a:t>內政部受理財團法人</a:t>
            </a:r>
            <a:r>
              <a:rPr lang="zh-TW" altLang="en-US" sz="2800" dirty="0">
                <a:latin typeface="微軟正黑體" pitchFamily="34" charset="-120"/>
                <a:ea typeface="微軟正黑體" pitchFamily="34" charset="-120"/>
              </a:rPr>
              <a:t>中華建築中心於八十八年九月一日正式公告受理「綠建築標章」申請，標章之核給須進行綠建築七大</a:t>
            </a:r>
            <a:r>
              <a:rPr lang="zh-TW" altLang="en-US" sz="2800" dirty="0" smtClean="0">
                <a:latin typeface="微軟正黑體" pitchFamily="34" charset="-120"/>
                <a:ea typeface="微軟正黑體" pitchFamily="34" charset="-120"/>
              </a:rPr>
              <a:t>指標評估：</a:t>
            </a:r>
            <a:endParaRPr lang="en-US" altLang="zh-TW" sz="2800" dirty="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包括基地綠化指標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基地</a:t>
            </a:r>
            <a:r>
              <a:rPr lang="zh-TW" altLang="en-US" sz="2000" dirty="0">
                <a:latin typeface="微軟正黑體" pitchFamily="34" charset="-120"/>
                <a:ea typeface="微軟正黑體" pitchFamily="34" charset="-120"/>
              </a:rPr>
              <a:t>保水</a:t>
            </a:r>
            <a:r>
              <a:rPr lang="zh-TW" altLang="en-US" sz="2000" dirty="0" smtClean="0">
                <a:latin typeface="微軟正黑體" pitchFamily="34" charset="-120"/>
                <a:ea typeface="微軟正黑體" pitchFamily="34" charset="-120"/>
              </a:rPr>
              <a:t>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水</a:t>
            </a:r>
            <a:r>
              <a:rPr lang="zh-TW" altLang="en-US" sz="2000" dirty="0">
                <a:latin typeface="微軟正黑體" pitchFamily="34" charset="-120"/>
                <a:ea typeface="微軟正黑體" pitchFamily="34" charset="-120"/>
              </a:rPr>
              <a:t>資源</a:t>
            </a:r>
            <a:r>
              <a:rPr lang="zh-TW" altLang="en-US" sz="2000" dirty="0" smtClean="0">
                <a:latin typeface="微軟正黑體" pitchFamily="34" charset="-120"/>
                <a:ea typeface="微軟正黑體" pitchFamily="34" charset="-120"/>
              </a:rPr>
              <a:t>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日常</a:t>
            </a:r>
            <a:r>
              <a:rPr lang="zh-TW" altLang="en-US" sz="2000" dirty="0">
                <a:latin typeface="微軟正黑體" pitchFamily="34" charset="-120"/>
                <a:ea typeface="微軟正黑體" pitchFamily="34" charset="-120"/>
              </a:rPr>
              <a:t>節能</a:t>
            </a:r>
            <a:r>
              <a:rPr lang="zh-TW" altLang="en-US" sz="2000" dirty="0" smtClean="0">
                <a:latin typeface="微軟正黑體" pitchFamily="34" charset="-120"/>
                <a:ea typeface="微軟正黑體" pitchFamily="34" charset="-120"/>
              </a:rPr>
              <a:t>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二氧化碳</a:t>
            </a:r>
            <a:r>
              <a:rPr lang="zh-TW" altLang="en-US" sz="2000" dirty="0">
                <a:latin typeface="微軟正黑體" pitchFamily="34" charset="-120"/>
                <a:ea typeface="微軟正黑體" pitchFamily="34" charset="-120"/>
              </a:rPr>
              <a:t>減量</a:t>
            </a:r>
            <a:r>
              <a:rPr lang="zh-TW" altLang="en-US" sz="2000" dirty="0" smtClean="0">
                <a:latin typeface="微軟正黑體" pitchFamily="34" charset="-120"/>
                <a:ea typeface="微軟正黑體" pitchFamily="34" charset="-120"/>
              </a:rPr>
              <a:t>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廢棄物</a:t>
            </a:r>
            <a:r>
              <a:rPr lang="zh-TW" altLang="en-US" sz="2000" dirty="0">
                <a:latin typeface="微軟正黑體" pitchFamily="34" charset="-120"/>
                <a:ea typeface="微軟正黑體" pitchFamily="34" charset="-120"/>
              </a:rPr>
              <a:t>減量</a:t>
            </a:r>
            <a:r>
              <a:rPr lang="zh-TW" altLang="en-US" sz="2000" dirty="0" smtClean="0">
                <a:latin typeface="微軟正黑體" pitchFamily="34" charset="-120"/>
                <a:ea typeface="微軟正黑體" pitchFamily="34" charset="-120"/>
              </a:rPr>
              <a:t>指標</a:t>
            </a:r>
            <a:endParaRPr lang="en-US" altLang="zh-TW" sz="2000" dirty="0" smtClean="0">
              <a:latin typeface="微軟正黑體" pitchFamily="34" charset="-120"/>
              <a:ea typeface="微軟正黑體" pitchFamily="34" charset="-120"/>
            </a:endParaRPr>
          </a:p>
          <a:p>
            <a:pPr marL="1080000">
              <a:spcBef>
                <a:spcPts val="1200"/>
              </a:spcBef>
              <a:buFont typeface="Arial" pitchFamily="34" charset="0"/>
              <a:buChar char="•"/>
            </a:pPr>
            <a:r>
              <a:rPr lang="zh-TW" altLang="en-US" sz="2000" dirty="0" smtClean="0">
                <a:latin typeface="微軟正黑體" pitchFamily="34" charset="-120"/>
                <a:ea typeface="微軟正黑體" pitchFamily="34" charset="-120"/>
              </a:rPr>
              <a:t>污水</a:t>
            </a:r>
            <a:r>
              <a:rPr lang="zh-TW" altLang="en-US" sz="2000" dirty="0">
                <a:latin typeface="微軟正黑體" pitchFamily="34" charset="-120"/>
                <a:ea typeface="微軟正黑體" pitchFamily="34" charset="-120"/>
              </a:rPr>
              <a:t>垃圾改善</a:t>
            </a:r>
            <a:r>
              <a:rPr lang="zh-TW" altLang="en-US" sz="2000" dirty="0" smtClean="0">
                <a:latin typeface="微軟正黑體" pitchFamily="34" charset="-120"/>
                <a:ea typeface="微軟正黑體" pitchFamily="34" charset="-120"/>
              </a:rPr>
              <a:t>指標</a:t>
            </a:r>
            <a:r>
              <a:rPr lang="zh-TW" altLang="en-US" sz="2000" dirty="0">
                <a:latin typeface="微軟正黑體" pitchFamily="34" charset="-120"/>
                <a:ea typeface="微軟正黑體" pitchFamily="34" charset="-120"/>
              </a:rPr>
              <a:t>綠</a:t>
            </a:r>
            <a:r>
              <a:rPr lang="zh-TW" altLang="en-US" sz="2000" dirty="0" smtClean="0">
                <a:latin typeface="微軟正黑體" pitchFamily="34" charset="-120"/>
                <a:ea typeface="微軟正黑體" pitchFamily="34" charset="-120"/>
              </a:rPr>
              <a:t>建築。</a:t>
            </a:r>
            <a:endParaRPr lang="zh-TW" altLang="en-US" sz="2000" dirty="0">
              <a:latin typeface="微軟正黑體" pitchFamily="34" charset="-120"/>
              <a:ea typeface="微軟正黑體" pitchFamily="34" charset="-12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1093</Words>
  <Application>Microsoft Office PowerPoint</Application>
  <PresentationFormat>如螢幕大小 (4:3)</PresentationFormat>
  <Paragraphs>164</Paragraphs>
  <Slides>31</Slides>
  <Notes>7</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綠色建築</vt:lpstr>
      <vt:lpstr>作業分工</vt:lpstr>
      <vt:lpstr>大綱</vt:lpstr>
      <vt:lpstr>何為綠建築?</vt:lpstr>
      <vt:lpstr>何為綠建築?</vt:lpstr>
      <vt:lpstr>何為綠建築?</vt:lpstr>
      <vt:lpstr>何為綠建築?</vt:lpstr>
      <vt:lpstr>何為綠建築?</vt:lpstr>
      <vt:lpstr>綠建築標章</vt:lpstr>
      <vt:lpstr>綠建材</vt:lpstr>
      <vt:lpstr>綠建材</vt:lpstr>
      <vt:lpstr>綠建材標章</vt:lpstr>
      <vt:lpstr>綠建築評估系統</vt:lpstr>
      <vt:lpstr>綠建築評估系統</vt:lpstr>
      <vt:lpstr>綠建築評估系統</vt:lpstr>
      <vt:lpstr>綠建築評估系統</vt:lpstr>
      <vt:lpstr>綠建築個案</vt:lpstr>
      <vt:lpstr>綠建築個案</vt:lpstr>
      <vt:lpstr>綠建築個案</vt:lpstr>
      <vt:lpstr>綠建築個案</vt:lpstr>
      <vt:lpstr>綠建築個案</vt:lpstr>
      <vt:lpstr>綠建築個案</vt:lpstr>
      <vt:lpstr>綠建築個案</vt:lpstr>
      <vt:lpstr>綠建築個案</vt:lpstr>
      <vt:lpstr>Q：設置太陽能板就是綠建築?</vt:lpstr>
      <vt:lpstr>Q：綠建築為何不普及?</vt:lpstr>
      <vt:lpstr>Q：綠建築為何不普及?</vt:lpstr>
      <vt:lpstr>「綠色建築」再進化-「善意建築」</vt:lpstr>
      <vt:lpstr>「綠色建築」再進化-「善意建築」</vt:lpstr>
      <vt:lpstr>資料來源</vt:lpstr>
      <vt:lpstr>投影片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綠色建築</dc:title>
  <dc:creator>user</dc:creator>
  <cp:lastModifiedBy>user</cp:lastModifiedBy>
  <cp:revision>30</cp:revision>
  <dcterms:created xsi:type="dcterms:W3CDTF">2014-03-18T08:51:15Z</dcterms:created>
  <dcterms:modified xsi:type="dcterms:W3CDTF">2014-04-03T09:15:19Z</dcterms:modified>
</cp:coreProperties>
</file>