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7" r:id="rId3"/>
    <p:sldId id="258" r:id="rId4"/>
    <p:sldId id="259" r:id="rId5"/>
    <p:sldId id="260" r:id="rId6"/>
    <p:sldId id="261" r:id="rId7"/>
    <p:sldId id="262" r:id="rId8"/>
    <p:sldId id="263" r:id="rId9"/>
    <p:sldId id="264" r:id="rId10"/>
    <p:sldId id="287" r:id="rId11"/>
    <p:sldId id="265" r:id="rId12"/>
    <p:sldId id="288" r:id="rId13"/>
    <p:sldId id="266" r:id="rId14"/>
    <p:sldId id="289" r:id="rId15"/>
    <p:sldId id="267" r:id="rId16"/>
    <p:sldId id="269" r:id="rId17"/>
    <p:sldId id="268" r:id="rId18"/>
    <p:sldId id="270" r:id="rId19"/>
    <p:sldId id="284" r:id="rId20"/>
    <p:sldId id="285" r:id="rId21"/>
    <p:sldId id="286" r:id="rId22"/>
    <p:sldId id="271" r:id="rId23"/>
    <p:sldId id="272" r:id="rId24"/>
    <p:sldId id="273" r:id="rId25"/>
    <p:sldId id="276" r:id="rId26"/>
    <p:sldId id="275" r:id="rId27"/>
    <p:sldId id="278" r:id="rId28"/>
    <p:sldId id="277" r:id="rId29"/>
    <p:sldId id="280" r:id="rId30"/>
    <p:sldId id="279" r:id="rId31"/>
    <p:sldId id="274" r:id="rId32"/>
    <p:sldId id="281" r:id="rId33"/>
    <p:sldId id="282" r:id="rId34"/>
    <p:sldId id="283" r:id="rId35"/>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26" autoAdjust="0"/>
    <p:restoredTop sz="94660" autoAdjust="0"/>
  </p:normalViewPr>
  <p:slideViewPr>
    <p:cSldViewPr>
      <p:cViewPr varScale="1">
        <p:scale>
          <a:sx n="50" d="100"/>
          <a:sy n="50" d="100"/>
        </p:scale>
        <p:origin x="-1262" y="-77"/>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14" name="標題 13"/>
          <p:cNvSpPr>
            <a:spLocks noGrp="1"/>
          </p:cNvSpPr>
          <p:nvPr>
            <p:ph type="ctrTitle"/>
          </p:nvPr>
        </p:nvSpPr>
        <p:spPr>
          <a:xfrm>
            <a:off x="1432560" y="359898"/>
            <a:ext cx="7406640" cy="1472184"/>
          </a:xfrm>
        </p:spPr>
        <p:txBody>
          <a:bodyPr anchor="b"/>
          <a:lstStyle>
            <a:lvl1pPr algn="l">
              <a:defRPr/>
            </a:lvl1pPr>
            <a:extLst/>
          </a:lstStyle>
          <a:p>
            <a:r>
              <a:rPr kumimoji="0" lang="zh-TW" altLang="en-US" smtClean="0"/>
              <a:t>按一下以編輯母片標題樣式</a:t>
            </a:r>
            <a:endParaRPr kumimoji="0" lang="en-US"/>
          </a:p>
        </p:txBody>
      </p:sp>
      <p:sp>
        <p:nvSpPr>
          <p:cNvPr id="22" name="副標題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sp>
        <p:nvSpPr>
          <p:cNvPr id="7" name="日期版面配置區 6"/>
          <p:cNvSpPr>
            <a:spLocks noGrp="1"/>
          </p:cNvSpPr>
          <p:nvPr>
            <p:ph type="dt" sz="half" idx="10"/>
          </p:nvPr>
        </p:nvSpPr>
        <p:spPr/>
        <p:txBody>
          <a:bodyPr/>
          <a:lstStyle>
            <a:extLst/>
          </a:lstStyle>
          <a:p>
            <a:fld id="{19E651DF-E6D4-40AD-91DB-74B832C98064}" type="datetimeFigureOut">
              <a:rPr lang="zh-TW" altLang="en-US" smtClean="0"/>
              <a:pPr/>
              <a:t>2014/1/9</a:t>
            </a:fld>
            <a:endParaRPr lang="zh-TW" altLang="en-US"/>
          </a:p>
        </p:txBody>
      </p:sp>
      <p:sp>
        <p:nvSpPr>
          <p:cNvPr id="20" name="頁尾版面配置區 19"/>
          <p:cNvSpPr>
            <a:spLocks noGrp="1"/>
          </p:cNvSpPr>
          <p:nvPr>
            <p:ph type="ftr" sz="quarter" idx="11"/>
          </p:nvPr>
        </p:nvSpPr>
        <p:spPr/>
        <p:txBody>
          <a:bodyPr/>
          <a:lstStyle>
            <a:extLst/>
          </a:lstStyle>
          <a:p>
            <a:endParaRPr lang="zh-TW" altLang="en-US"/>
          </a:p>
        </p:txBody>
      </p:sp>
      <p:sp>
        <p:nvSpPr>
          <p:cNvPr id="10" name="投影片編號版面配置區 9"/>
          <p:cNvSpPr>
            <a:spLocks noGrp="1"/>
          </p:cNvSpPr>
          <p:nvPr>
            <p:ph type="sldNum" sz="quarter" idx="12"/>
          </p:nvPr>
        </p:nvSpPr>
        <p:spPr/>
        <p:txBody>
          <a:bodyPr/>
          <a:lstStyle>
            <a:extLst/>
          </a:lstStyle>
          <a:p>
            <a:fld id="{D64FCB14-286A-4BC1-ACD5-5B3A4FCC2053}" type="slidenum">
              <a:rPr lang="zh-TW" altLang="en-US" smtClean="0"/>
              <a:pPr/>
              <a:t>‹#›</a:t>
            </a:fld>
            <a:endParaRPr lang="zh-TW" altLang="en-US"/>
          </a:p>
        </p:txBody>
      </p:sp>
      <p:sp>
        <p:nvSpPr>
          <p:cNvPr id="8" name="橢圓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19E651DF-E6D4-40AD-91DB-74B832C98064}" type="datetimeFigureOut">
              <a:rPr lang="zh-TW" altLang="en-US" smtClean="0"/>
              <a:pPr/>
              <a:t>2014/1/9</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D64FCB14-286A-4BC1-ACD5-5B3A4FCC2053}"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274639"/>
            <a:ext cx="1828800" cy="5851525"/>
          </a:xfrm>
        </p:spPr>
        <p:txBody>
          <a:bodyPr vert="eaVert"/>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1143000" y="274640"/>
            <a:ext cx="5562600" cy="5851525"/>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19E651DF-E6D4-40AD-91DB-74B832C98064}" type="datetimeFigureOut">
              <a:rPr lang="zh-TW" altLang="en-US" smtClean="0"/>
              <a:pPr/>
              <a:t>2014/1/9</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D64FCB14-286A-4BC1-ACD5-5B3A4FCC2053}"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19E651DF-E6D4-40AD-91DB-74B832C98064}" type="datetimeFigureOut">
              <a:rPr lang="zh-TW" altLang="en-US" smtClean="0"/>
              <a:pPr/>
              <a:t>2014/1/9</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D64FCB14-286A-4BC1-ACD5-5B3A4FCC2053}"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7" name="矩形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extLst/>
          </a:lstStyle>
          <a:p>
            <a:fld id="{19E651DF-E6D4-40AD-91DB-74B832C98064}" type="datetimeFigureOut">
              <a:rPr lang="zh-TW" altLang="en-US" smtClean="0"/>
              <a:pPr/>
              <a:t>2014/1/9</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D64FCB14-286A-4BC1-ACD5-5B3A4FCC2053}" type="slidenum">
              <a:rPr lang="zh-TW" altLang="en-US" smtClean="0"/>
              <a:pPr/>
              <a:t>‹#›</a:t>
            </a:fld>
            <a:endParaRPr lang="zh-TW" altLang="en-US"/>
          </a:p>
        </p:txBody>
      </p:sp>
      <p:sp>
        <p:nvSpPr>
          <p:cNvPr id="10" name="矩形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19E651DF-E6D4-40AD-91DB-74B832C98064}" type="datetimeFigureOut">
              <a:rPr lang="zh-TW" altLang="en-US" smtClean="0"/>
              <a:pPr/>
              <a:t>2014/1/9</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D64FCB14-286A-4BC1-ACD5-5B3A4FCC2053}"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extLst/>
          </a:lstStyle>
          <a:p>
            <a:fld id="{19E651DF-E6D4-40AD-91DB-74B832C98064}" type="datetimeFigureOut">
              <a:rPr lang="zh-TW" altLang="en-US" smtClean="0"/>
              <a:pPr/>
              <a:t>2014/1/9</a:t>
            </a:fld>
            <a:endParaRPr lang="zh-TW" altLang="en-US"/>
          </a:p>
        </p:txBody>
      </p:sp>
      <p:sp>
        <p:nvSpPr>
          <p:cNvPr id="8" name="頁尾版面配置區 7"/>
          <p:cNvSpPr>
            <a:spLocks noGrp="1"/>
          </p:cNvSpPr>
          <p:nvPr>
            <p:ph type="ftr" sz="quarter" idx="11"/>
          </p:nvPr>
        </p:nvSpPr>
        <p:spPr/>
        <p:txBody>
          <a:bodyPr/>
          <a:lstStyle>
            <a:extLst/>
          </a:lstStyle>
          <a:p>
            <a:endParaRPr lang="zh-TW" altLang="en-US"/>
          </a:p>
        </p:txBody>
      </p:sp>
      <p:sp>
        <p:nvSpPr>
          <p:cNvPr id="9" name="投影片編號版面配置區 8"/>
          <p:cNvSpPr>
            <a:spLocks noGrp="1"/>
          </p:cNvSpPr>
          <p:nvPr>
            <p:ph type="sldNum" sz="quarter" idx="12"/>
          </p:nvPr>
        </p:nvSpPr>
        <p:spPr/>
        <p:txBody>
          <a:bodyPr/>
          <a:lstStyle>
            <a:extLst/>
          </a:lstStyle>
          <a:p>
            <a:fld id="{D64FCB14-286A-4BC1-ACD5-5B3A4FCC2053}"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nchor="ctr"/>
          <a:lstStyle>
            <a:extLst/>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extLst/>
          </a:lstStyle>
          <a:p>
            <a:fld id="{19E651DF-E6D4-40AD-91DB-74B832C98064}" type="datetimeFigureOut">
              <a:rPr lang="zh-TW" altLang="en-US" smtClean="0"/>
              <a:pPr/>
              <a:t>2014/1/9</a:t>
            </a:fld>
            <a:endParaRPr lang="zh-TW" altLang="en-US"/>
          </a:p>
        </p:txBody>
      </p:sp>
      <p:sp>
        <p:nvSpPr>
          <p:cNvPr id="4" name="頁尾版面配置區 3"/>
          <p:cNvSpPr>
            <a:spLocks noGrp="1"/>
          </p:cNvSpPr>
          <p:nvPr>
            <p:ph type="ftr" sz="quarter" idx="11"/>
          </p:nvPr>
        </p:nvSpPr>
        <p:spPr/>
        <p:txBody>
          <a:bodyPr/>
          <a:lstStyle>
            <a:extLst/>
          </a:lstStyle>
          <a:p>
            <a:endParaRPr lang="zh-TW" altLang="en-US"/>
          </a:p>
        </p:txBody>
      </p:sp>
      <p:sp>
        <p:nvSpPr>
          <p:cNvPr id="5" name="投影片編號版面配置區 4"/>
          <p:cNvSpPr>
            <a:spLocks noGrp="1"/>
          </p:cNvSpPr>
          <p:nvPr>
            <p:ph type="sldNum" sz="quarter" idx="12"/>
          </p:nvPr>
        </p:nvSpPr>
        <p:spPr/>
        <p:txBody>
          <a:bodyPr/>
          <a:lstStyle>
            <a:extLst/>
          </a:lstStyle>
          <a:p>
            <a:fld id="{D64FCB14-286A-4BC1-ACD5-5B3A4FCC2053}"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矩形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日期版面配置區 1"/>
          <p:cNvSpPr>
            <a:spLocks noGrp="1"/>
          </p:cNvSpPr>
          <p:nvPr>
            <p:ph type="dt" sz="half" idx="10"/>
          </p:nvPr>
        </p:nvSpPr>
        <p:spPr/>
        <p:txBody>
          <a:bodyPr/>
          <a:lstStyle>
            <a:extLst/>
          </a:lstStyle>
          <a:p>
            <a:fld id="{19E651DF-E6D4-40AD-91DB-74B832C98064}" type="datetimeFigureOut">
              <a:rPr lang="zh-TW" altLang="en-US" smtClean="0"/>
              <a:pPr/>
              <a:t>2014/1/9</a:t>
            </a:fld>
            <a:endParaRPr lang="zh-TW" altLang="en-US"/>
          </a:p>
        </p:txBody>
      </p:sp>
      <p:sp>
        <p:nvSpPr>
          <p:cNvPr id="3" name="頁尾版面配置區 2"/>
          <p:cNvSpPr>
            <a:spLocks noGrp="1"/>
          </p:cNvSpPr>
          <p:nvPr>
            <p:ph type="ftr" sz="quarter" idx="11"/>
          </p:nvPr>
        </p:nvSpPr>
        <p:spPr/>
        <p:txBody>
          <a:bodyPr/>
          <a:lstStyle>
            <a:extLst/>
          </a:lstStyle>
          <a:p>
            <a:endParaRPr lang="zh-TW" altLang="en-US"/>
          </a:p>
        </p:txBody>
      </p:sp>
      <p:sp>
        <p:nvSpPr>
          <p:cNvPr id="4" name="投影片編號版面配置區 3"/>
          <p:cNvSpPr>
            <a:spLocks noGrp="1"/>
          </p:cNvSpPr>
          <p:nvPr>
            <p:ph type="sldNum" sz="quarter" idx="12"/>
          </p:nvPr>
        </p:nvSpPr>
        <p:spPr/>
        <p:txBody>
          <a:bodyPr/>
          <a:lstStyle>
            <a:extLst/>
          </a:lstStyle>
          <a:p>
            <a:fld id="{D64FCB14-286A-4BC1-ACD5-5B3A4FCC2053}" type="slidenum">
              <a:rPr lang="zh-TW" altLang="en-US" smtClean="0"/>
              <a:pPr/>
              <a:t>‹#›</a:t>
            </a:fld>
            <a:endParaRPr lang="zh-TW" altLang="en-US"/>
          </a:p>
        </p:txBody>
      </p:sp>
      <p:sp>
        <p:nvSpPr>
          <p:cNvPr id="6" name="矩形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19E651DF-E6D4-40AD-91DB-74B832C98064}" type="datetimeFigureOut">
              <a:rPr lang="zh-TW" altLang="en-US" smtClean="0"/>
              <a:pPr/>
              <a:t>2014/1/9</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D64FCB14-286A-4BC1-ACD5-5B3A4FCC2053}"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extLst/>
          </a:lstStyle>
          <a:p>
            <a:fld id="{19E651DF-E6D4-40AD-91DB-74B832C98064}" type="datetimeFigureOut">
              <a:rPr lang="zh-TW" altLang="en-US" smtClean="0"/>
              <a:pPr/>
              <a:t>2014/1/9</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D64FCB14-286A-4BC1-ACD5-5B3A4FCC2053}" type="slidenum">
              <a:rPr lang="zh-TW" altLang="en-US" smtClean="0"/>
              <a:pPr/>
              <a:t>‹#›</a:t>
            </a:fld>
            <a:endParaRPr lang="zh-TW" altLang="en-US"/>
          </a:p>
        </p:txBody>
      </p:sp>
      <p:sp>
        <p:nvSpPr>
          <p:cNvPr id="8" name="矩形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圖片版面配置區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zh-TW" altLang="en-US" smtClean="0"/>
              <a:t>按一下圖示以新增圖片</a:t>
            </a:r>
            <a:endParaRPr kumimoji="0" lang="en-US" dirty="0"/>
          </a:p>
        </p:txBody>
      </p:sp>
      <p:sp>
        <p:nvSpPr>
          <p:cNvPr id="9" name="流程圖: 程序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流程圖: 程序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文字版面配置區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zh-TW" altLang="en-US" smtClean="0"/>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圓形圖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甜甜圈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矩形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標題版面配置區 4"/>
          <p:cNvSpPr>
            <a:spLocks noGrp="1"/>
          </p:cNvSpPr>
          <p:nvPr>
            <p:ph type="title"/>
          </p:nvPr>
        </p:nvSpPr>
        <p:spPr>
          <a:xfrm>
            <a:off x="1435608" y="274638"/>
            <a:ext cx="7498080" cy="1143000"/>
          </a:xfrm>
          <a:prstGeom prst="rect">
            <a:avLst/>
          </a:prstGeom>
        </p:spPr>
        <p:txBody>
          <a:bodyPr anchor="ctr">
            <a:normAutofit/>
          </a:bodyPr>
          <a:lstStyle>
            <a:extLst/>
          </a:lstStyle>
          <a:p>
            <a:r>
              <a:rPr kumimoji="0" lang="zh-TW" altLang="en-US" smtClean="0"/>
              <a:t>按一下以編輯母片標題樣式</a:t>
            </a:r>
            <a:endParaRPr kumimoji="0" lang="en-US"/>
          </a:p>
        </p:txBody>
      </p:sp>
      <p:sp>
        <p:nvSpPr>
          <p:cNvPr id="9" name="文字版面配置區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24" name="日期版面配置區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9E651DF-E6D4-40AD-91DB-74B832C98064}" type="datetimeFigureOut">
              <a:rPr lang="zh-TW" altLang="en-US" smtClean="0"/>
              <a:pPr/>
              <a:t>2014/1/9</a:t>
            </a:fld>
            <a:endParaRPr lang="zh-TW" altLang="en-US"/>
          </a:p>
        </p:txBody>
      </p:sp>
      <p:sp>
        <p:nvSpPr>
          <p:cNvPr id="10" name="頁尾版面配置區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zh-TW" altLang="en-US"/>
          </a:p>
        </p:txBody>
      </p:sp>
      <p:sp>
        <p:nvSpPr>
          <p:cNvPr id="22" name="投影片編號版面配置區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64FCB14-286A-4BC1-ACD5-5B3A4FCC2053}" type="slidenum">
              <a:rPr lang="zh-TW" altLang="en-US" smtClean="0"/>
              <a:pPr/>
              <a:t>‹#›</a:t>
            </a:fld>
            <a:endParaRPr lang="zh-TW" altLang="en-US"/>
          </a:p>
        </p:txBody>
      </p:sp>
      <p:sp>
        <p:nvSpPr>
          <p:cNvPr id="15" name="矩形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facebook.com/groups/1415859778640507/"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hyperlink" Target="http://itunes.apple.com/us/app/pirate-and-treasure/id545200022?ls=1&amp;mt=8"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html5rocks.com/en/" TargetMode="External"/><Relationship Id="rId2" Type="http://schemas.openxmlformats.org/officeDocument/2006/relationships/hyperlink" Target="http://www.cocos2d-iphone.org/" TargetMode="External"/><Relationship Id="rId1" Type="http://schemas.openxmlformats.org/officeDocument/2006/relationships/slideLayout" Target="../slideLayouts/slideLayout2.xml"/><Relationship Id="rId4" Type="http://schemas.openxmlformats.org/officeDocument/2006/relationships/hyperlink" Target="http://phonegap.com/" TargetMode="External"/></Relationships>
</file>

<file path=ppt/slides/_rels/slide27.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puzzle-quest.com/" TargetMode="External"/><Relationship Id="rId2" Type="http://schemas.openxmlformats.org/officeDocument/2006/relationships/hyperlink" Target="http://www.popcap.com/games/bejeweled3/pc"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nani.com.tw/nani/jlearn/natu/ability/a1/3_a1_1_1.htm" TargetMode="External"/><Relationship Id="rId2" Type="http://schemas.openxmlformats.org/officeDocument/2006/relationships/hyperlink" Target="http://csc-studio.tumblr.com/post/28588890981/10-app" TargetMode="External"/><Relationship Id="rId1" Type="http://schemas.openxmlformats.org/officeDocument/2006/relationships/slideLayout" Target="../slideLayouts/slideLayout2.xml"/><Relationship Id="rId4" Type="http://schemas.openxmlformats.org/officeDocument/2006/relationships/hyperlink" Target="https://www.google.com.tw/search?q=%E7%86%B1%E8%84%B9%E5%86%B7%E7%B8%AE%E5%8E%9F%E7%90%86&amp;client=safari&amp;hl=zh-hant&amp;source=lnms&amp;tbm=isch&amp;sa=X&amp;ei=Kd3LUuivFc7PkAXNuYCADQ&amp;ved=0CAkQ_AUoAA&amp;biw=1024&amp;bih=672"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zh.wikipedia.org/wiki/IPad" TargetMode="External"/><Relationship Id="rId2" Type="http://schemas.openxmlformats.org/officeDocument/2006/relationships/hyperlink" Target="http://zh.wikipedia.org/wiki/Iphone" TargetMode="External"/><Relationship Id="rId1" Type="http://schemas.openxmlformats.org/officeDocument/2006/relationships/slideLayout" Target="../slideLayouts/slideLayout2.xml"/><Relationship Id="rId6" Type="http://schemas.openxmlformats.org/officeDocument/2006/relationships/hyperlink" Target="http://zh.wikipedia.org/wiki/App_Store_(iOS)" TargetMode="External"/><Relationship Id="rId5" Type="http://schemas.openxmlformats.org/officeDocument/2006/relationships/hyperlink" Target="http://zh.wikipedia.org/wiki/IOS" TargetMode="External"/><Relationship Id="rId4" Type="http://schemas.openxmlformats.org/officeDocument/2006/relationships/hyperlink" Target="http://zh.wikipedia.org/wiki/Android"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rmAutofit/>
          </a:bodyPr>
          <a:lstStyle/>
          <a:p>
            <a:r>
              <a:rPr lang="en-US" altLang="zh-TW" sz="4000" b="1" dirty="0">
                <a:solidFill>
                  <a:schemeClr val="accent5">
                    <a:lumMod val="60000"/>
                    <a:lumOff val="40000"/>
                  </a:schemeClr>
                </a:solidFill>
                <a:latin typeface="+mj-ea"/>
                <a:hlinkClick r:id="rId2"/>
              </a:rPr>
              <a:t>《</a:t>
            </a:r>
            <a:r>
              <a:rPr lang="en-US" altLang="zh-TW" sz="4000" b="1" dirty="0" err="1">
                <a:solidFill>
                  <a:schemeClr val="accent5">
                    <a:lumMod val="60000"/>
                    <a:lumOff val="40000"/>
                  </a:schemeClr>
                </a:solidFill>
                <a:latin typeface="+mj-ea"/>
                <a:hlinkClick r:id="rId2"/>
              </a:rPr>
              <a:t>科學傳播媒體通路</a:t>
            </a:r>
            <a:r>
              <a:rPr lang="en-US" altLang="zh-TW" sz="4000" b="1" dirty="0">
                <a:solidFill>
                  <a:schemeClr val="accent5">
                    <a:lumMod val="60000"/>
                    <a:lumOff val="40000"/>
                  </a:schemeClr>
                </a:solidFill>
                <a:latin typeface="+mj-ea"/>
                <a:hlinkClick r:id="rId2"/>
              </a:rPr>
              <a:t>》</a:t>
            </a:r>
            <a:r>
              <a:rPr lang="zh-TW" altLang="zh-TW" sz="4000" dirty="0">
                <a:solidFill>
                  <a:srgbClr val="FF0000"/>
                </a:solidFill>
              </a:rPr>
              <a:t/>
            </a:r>
            <a:br>
              <a:rPr lang="zh-TW" altLang="zh-TW" sz="4000" dirty="0">
                <a:solidFill>
                  <a:srgbClr val="FF0000"/>
                </a:solidFill>
              </a:rPr>
            </a:br>
            <a:endParaRPr lang="zh-TW" altLang="en-US" sz="4000" dirty="0">
              <a:solidFill>
                <a:srgbClr val="FF0000"/>
              </a:solidFill>
            </a:endParaRPr>
          </a:p>
        </p:txBody>
      </p:sp>
      <p:sp>
        <p:nvSpPr>
          <p:cNvPr id="3" name="副標題 2"/>
          <p:cNvSpPr>
            <a:spLocks noGrp="1"/>
          </p:cNvSpPr>
          <p:nvPr>
            <p:ph type="subTitle" idx="1"/>
          </p:nvPr>
        </p:nvSpPr>
        <p:spPr/>
        <p:txBody>
          <a:bodyPr>
            <a:noAutofit/>
          </a:bodyPr>
          <a:lstStyle/>
          <a:p>
            <a:r>
              <a:rPr lang="zh-TW" altLang="zh-TW" sz="3200" b="1" dirty="0">
                <a:solidFill>
                  <a:srgbClr val="0070C0"/>
                </a:solidFill>
                <a:latin typeface="+mn-ea"/>
              </a:rPr>
              <a:t>認識科學小知識－密室逃脫遊戲（</a:t>
            </a:r>
            <a:r>
              <a:rPr lang="en-US" altLang="zh-TW" sz="3200" b="1" dirty="0" smtClean="0">
                <a:solidFill>
                  <a:srgbClr val="0070C0"/>
                </a:solidFill>
                <a:latin typeface="+mn-ea"/>
              </a:rPr>
              <a:t>App</a:t>
            </a:r>
            <a:r>
              <a:rPr lang="zh-TW" altLang="zh-TW" sz="3200" b="1" dirty="0" smtClean="0">
                <a:solidFill>
                  <a:srgbClr val="0070C0"/>
                </a:solidFill>
                <a:latin typeface="+mn-ea"/>
              </a:rPr>
              <a:t>）</a:t>
            </a:r>
            <a:endParaRPr lang="en-US" altLang="zh-TW" sz="3200" b="1" dirty="0" smtClean="0">
              <a:solidFill>
                <a:srgbClr val="0070C0"/>
              </a:solidFill>
              <a:latin typeface="+mn-ea"/>
            </a:endParaRPr>
          </a:p>
          <a:p>
            <a:endParaRPr lang="en-US" altLang="zh-TW" sz="3200" b="1" dirty="0" smtClean="0">
              <a:solidFill>
                <a:srgbClr val="0070C0"/>
              </a:solidFill>
              <a:latin typeface="+mn-ea"/>
            </a:endParaRPr>
          </a:p>
          <a:p>
            <a:r>
              <a:rPr lang="zh-TW" altLang="en-US" sz="6000" b="1" dirty="0" smtClean="0">
                <a:solidFill>
                  <a:srgbClr val="0070C0"/>
                </a:solidFill>
                <a:latin typeface="+mn-ea"/>
              </a:rPr>
              <a:t>             </a:t>
            </a:r>
            <a:r>
              <a:rPr lang="zh-TW" altLang="en-US" sz="8000" b="1" dirty="0" smtClean="0">
                <a:solidFill>
                  <a:srgbClr val="0070C0"/>
                </a:solidFill>
                <a:latin typeface="+mn-ea"/>
              </a:rPr>
              <a:t>南</a:t>
            </a:r>
            <a:r>
              <a:rPr lang="zh-TW" altLang="en-US" sz="8000" b="1" dirty="0">
                <a:solidFill>
                  <a:srgbClr val="0070C0"/>
                </a:solidFill>
                <a:latin typeface="+mn-ea"/>
              </a:rPr>
              <a:t>華</a:t>
            </a:r>
            <a:r>
              <a:rPr lang="zh-TW" altLang="en-US" sz="8000" b="1" dirty="0" smtClean="0">
                <a:solidFill>
                  <a:srgbClr val="0070C0"/>
                </a:solidFill>
                <a:latin typeface="+mn-ea"/>
              </a:rPr>
              <a:t>大學 </a:t>
            </a:r>
            <a:endParaRPr lang="en-US" altLang="zh-TW" sz="8000" b="1" dirty="0" smtClean="0">
              <a:solidFill>
                <a:srgbClr val="0070C0"/>
              </a:solidFill>
              <a:latin typeface="+mn-ea"/>
            </a:endParaRPr>
          </a:p>
          <a:p>
            <a:r>
              <a:rPr lang="zh-TW" altLang="en-US" sz="3200" b="1" dirty="0">
                <a:solidFill>
                  <a:srgbClr val="0070C0"/>
                </a:solidFill>
                <a:latin typeface="+mn-ea"/>
              </a:rPr>
              <a:t> </a:t>
            </a:r>
            <a:r>
              <a:rPr lang="zh-TW" altLang="en-US" sz="3200" b="1" dirty="0" smtClean="0">
                <a:solidFill>
                  <a:srgbClr val="0070C0"/>
                </a:solidFill>
                <a:latin typeface="+mn-ea"/>
              </a:rPr>
              <a:t>         </a:t>
            </a:r>
            <a:endParaRPr lang="en-US" altLang="zh-TW" sz="3200" b="1" dirty="0" smtClean="0">
              <a:solidFill>
                <a:srgbClr val="0070C0"/>
              </a:solidFill>
              <a:latin typeface="+mn-ea"/>
            </a:endParaRPr>
          </a:p>
          <a:p>
            <a:r>
              <a:rPr lang="zh-TW" altLang="en-US" sz="3200" b="1" dirty="0">
                <a:solidFill>
                  <a:srgbClr val="0070C0"/>
                </a:solidFill>
                <a:latin typeface="+mn-ea"/>
              </a:rPr>
              <a:t> </a:t>
            </a:r>
            <a:r>
              <a:rPr lang="zh-TW" altLang="en-US" sz="3200" b="1" dirty="0" smtClean="0">
                <a:solidFill>
                  <a:srgbClr val="0070C0"/>
                </a:solidFill>
                <a:latin typeface="+mn-ea"/>
              </a:rPr>
              <a:t>       </a:t>
            </a:r>
            <a:r>
              <a:rPr lang="zh-TW" altLang="en-US" sz="6600" b="1" dirty="0" smtClean="0">
                <a:solidFill>
                  <a:srgbClr val="0070C0"/>
                </a:solidFill>
                <a:latin typeface="+mn-ea"/>
              </a:rPr>
              <a:t>傳播學系</a:t>
            </a:r>
            <a:r>
              <a:rPr lang="en-US" altLang="zh-TW" sz="6600" b="1" dirty="0" smtClean="0">
                <a:solidFill>
                  <a:srgbClr val="0070C0"/>
                </a:solidFill>
                <a:latin typeface="+mn-ea"/>
              </a:rPr>
              <a:t>3</a:t>
            </a:r>
            <a:r>
              <a:rPr lang="zh-TW" altLang="en-US" sz="6600" b="1" dirty="0" smtClean="0">
                <a:solidFill>
                  <a:srgbClr val="0070C0"/>
                </a:solidFill>
                <a:latin typeface="+mn-ea"/>
              </a:rPr>
              <a:t>年級</a:t>
            </a:r>
            <a:endParaRPr lang="en-US" altLang="zh-TW" sz="6600" b="1" dirty="0" smtClean="0">
              <a:solidFill>
                <a:srgbClr val="0070C0"/>
              </a:solidFill>
              <a:latin typeface="+mn-ea"/>
            </a:endParaRPr>
          </a:p>
        </p:txBody>
      </p:sp>
      <p:pic>
        <p:nvPicPr>
          <p:cNvPr id="4" name="圖片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835696" y="2564904"/>
            <a:ext cx="1944216" cy="2138637"/>
          </a:xfrm>
          <a:prstGeom prst="rect">
            <a:avLst/>
          </a:prstGeom>
        </p:spPr>
      </p:pic>
    </p:spTree>
    <p:extLst>
      <p:ext uri="{BB962C8B-B14F-4D97-AF65-F5344CB8AC3E}">
        <p14:creationId xmlns:p14="http://schemas.microsoft.com/office/powerpoint/2010/main" xmlns="" val="14189670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en-US" dirty="0" smtClean="0"/>
              <a:t>五大洲地圖</a:t>
            </a:r>
            <a:endParaRPr lang="zh-TW" altLang="en-US" dirty="0"/>
          </a:p>
        </p:txBody>
      </p:sp>
      <p:pic>
        <p:nvPicPr>
          <p:cNvPr id="6" name="內容版面配置區 5"/>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043608" y="1916832"/>
            <a:ext cx="7968099" cy="4320480"/>
          </a:xfrm>
        </p:spPr>
      </p:pic>
    </p:spTree>
    <p:extLst>
      <p:ext uri="{BB962C8B-B14F-4D97-AF65-F5344CB8AC3E}">
        <p14:creationId xmlns:p14="http://schemas.microsoft.com/office/powerpoint/2010/main" xmlns="" val="26270287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zh-TW" sz="3600" dirty="0">
                <a:latin typeface="+mj-ea"/>
              </a:rPr>
              <a:t>第二</a:t>
            </a:r>
            <a:r>
              <a:rPr lang="zh-TW" altLang="zh-TW" sz="3600" dirty="0" smtClean="0">
                <a:latin typeface="+mj-ea"/>
              </a:rPr>
              <a:t>關</a:t>
            </a:r>
            <a:endParaRPr lang="zh-TW" altLang="en-US" sz="3600" dirty="0">
              <a:latin typeface="+mj-ea"/>
            </a:endParaRPr>
          </a:p>
        </p:txBody>
      </p:sp>
      <p:sp>
        <p:nvSpPr>
          <p:cNvPr id="3" name="內容版面配置區 2"/>
          <p:cNvSpPr>
            <a:spLocks noGrp="1"/>
          </p:cNvSpPr>
          <p:nvPr>
            <p:ph idx="1"/>
          </p:nvPr>
        </p:nvSpPr>
        <p:spPr/>
        <p:txBody>
          <a:bodyPr>
            <a:normAutofit/>
          </a:bodyPr>
          <a:lstStyle/>
          <a:p>
            <a:r>
              <a:rPr lang="zh-TW" altLang="zh-TW" sz="2300" dirty="0">
                <a:latin typeface="+mj-ea"/>
                <a:ea typeface="+mj-ea"/>
              </a:rPr>
              <a:t>窗戶旁有根棍子和時鐘，太陽照射棍子倒出的影子</a:t>
            </a:r>
            <a:r>
              <a:rPr lang="en-US" altLang="zh-TW" sz="2300" dirty="0">
                <a:latin typeface="+mj-ea"/>
                <a:ea typeface="+mj-ea"/>
              </a:rPr>
              <a:t>(</a:t>
            </a:r>
            <a:r>
              <a:rPr lang="zh-TW" altLang="zh-TW" sz="2300" dirty="0">
                <a:latin typeface="+mj-ea"/>
                <a:ea typeface="+mj-ea"/>
              </a:rPr>
              <a:t>影子的產生，是由於物體遮住了光線這一科學原理。光線在同種均勻介質中沿直線傳播，不能穿過不透明物體而形成的較暗區域，形成的投影就是我們常說的影子。</a:t>
            </a:r>
            <a:r>
              <a:rPr lang="en-US" altLang="zh-TW" sz="2300" dirty="0">
                <a:latin typeface="+mj-ea"/>
                <a:ea typeface="+mj-ea"/>
              </a:rPr>
              <a:t>&lt;</a:t>
            </a:r>
            <a:r>
              <a:rPr lang="zh-TW" altLang="zh-TW" sz="2300" dirty="0">
                <a:latin typeface="+mj-ea"/>
                <a:ea typeface="+mj-ea"/>
              </a:rPr>
              <a:t>這裡說的光是可見光線</a:t>
            </a:r>
            <a:r>
              <a:rPr lang="en-US" altLang="zh-TW" sz="2300" dirty="0">
                <a:latin typeface="+mj-ea"/>
                <a:ea typeface="+mj-ea"/>
              </a:rPr>
              <a:t>&gt;</a:t>
            </a:r>
            <a:r>
              <a:rPr lang="zh-TW" altLang="zh-TW" sz="2300" dirty="0">
                <a:latin typeface="+mj-ea"/>
                <a:ea typeface="+mj-ea"/>
              </a:rPr>
              <a:t>。</a:t>
            </a:r>
            <a:r>
              <a:rPr lang="en-US" altLang="zh-TW" sz="2300" dirty="0">
                <a:latin typeface="+mj-ea"/>
                <a:ea typeface="+mj-ea"/>
              </a:rPr>
              <a:t>)</a:t>
            </a:r>
            <a:r>
              <a:rPr lang="zh-TW" altLang="zh-TW" sz="2300" dirty="0">
                <a:latin typeface="+mj-ea"/>
                <a:ea typeface="+mj-ea"/>
              </a:rPr>
              <a:t>請輸入正確的時間，輸入正確後，旁邊有個箱子會打開，裡面有瓶鹽酸，接下來會看到一面大理石地板，用鹽酸倒下後</a:t>
            </a:r>
            <a:r>
              <a:rPr lang="en-US" altLang="zh-TW" sz="2300" dirty="0">
                <a:latin typeface="+mj-ea"/>
                <a:ea typeface="+mj-ea"/>
              </a:rPr>
              <a:t>(</a:t>
            </a:r>
            <a:r>
              <a:rPr lang="zh-TW" altLang="zh-TW" sz="2300" dirty="0">
                <a:latin typeface="+mj-ea"/>
                <a:ea typeface="+mj-ea"/>
              </a:rPr>
              <a:t>大理石的成份是碳酸鈣，碳酸鈣加氫氯酸</a:t>
            </a:r>
            <a:r>
              <a:rPr lang="en-US" altLang="zh-TW" sz="2300" dirty="0">
                <a:latin typeface="+mj-ea"/>
                <a:ea typeface="+mj-ea"/>
              </a:rPr>
              <a:t>(</a:t>
            </a:r>
            <a:r>
              <a:rPr lang="zh-TW" altLang="zh-TW" sz="2300" dirty="0">
                <a:latin typeface="+mj-ea"/>
                <a:ea typeface="+mj-ea"/>
              </a:rPr>
              <a:t>鹽酸</a:t>
            </a:r>
            <a:r>
              <a:rPr lang="en-US" altLang="zh-TW" sz="2300" dirty="0">
                <a:latin typeface="+mj-ea"/>
                <a:ea typeface="+mj-ea"/>
              </a:rPr>
              <a:t>)</a:t>
            </a:r>
            <a:r>
              <a:rPr lang="zh-TW" altLang="zh-TW" sz="2300" dirty="0">
                <a:latin typeface="+mj-ea"/>
                <a:ea typeface="+mj-ea"/>
              </a:rPr>
              <a:t>，會生成氯化鈣加水加二氧化碳</a:t>
            </a:r>
            <a:r>
              <a:rPr lang="zh-TW" altLang="zh-TW" sz="2300" dirty="0" smtClean="0">
                <a:latin typeface="+mj-ea"/>
                <a:ea typeface="+mj-ea"/>
              </a:rPr>
              <a:t>。</a:t>
            </a:r>
            <a:endParaRPr lang="zh-TW" altLang="en-US" sz="2300" dirty="0"/>
          </a:p>
        </p:txBody>
      </p:sp>
      <p:pic>
        <p:nvPicPr>
          <p:cNvPr id="4" name="圖片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400464" y="4643300"/>
            <a:ext cx="5760640" cy="2214700"/>
          </a:xfrm>
          <a:prstGeom prst="rect">
            <a:avLst/>
          </a:prstGeom>
        </p:spPr>
      </p:pic>
    </p:spTree>
    <p:extLst>
      <p:ext uri="{BB962C8B-B14F-4D97-AF65-F5344CB8AC3E}">
        <p14:creationId xmlns:p14="http://schemas.microsoft.com/office/powerpoint/2010/main" xmlns="" val="2341193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zh-TW" sz="4400" dirty="0">
                <a:latin typeface="+mj-ea"/>
              </a:rPr>
              <a:t>第二關</a:t>
            </a:r>
            <a:endParaRPr lang="zh-TW" altLang="en-US" dirty="0"/>
          </a:p>
        </p:txBody>
      </p:sp>
      <p:sp>
        <p:nvSpPr>
          <p:cNvPr id="3" name="內容版面配置區 2"/>
          <p:cNvSpPr>
            <a:spLocks noGrp="1"/>
          </p:cNvSpPr>
          <p:nvPr>
            <p:ph idx="1"/>
          </p:nvPr>
        </p:nvSpPr>
        <p:spPr/>
        <p:txBody>
          <a:bodyPr/>
          <a:lstStyle/>
          <a:p>
            <a:r>
              <a:rPr lang="zh-TW" altLang="zh-TW" dirty="0">
                <a:latin typeface="+mn-ea"/>
              </a:rPr>
              <a:t>所以大理石表面會被腐蝕，產生水、二氧化碳、還有氯化鈣粉末，因為是酸鹼中和的反應，會有放熱現象。</a:t>
            </a:r>
            <a:r>
              <a:rPr lang="en-US" altLang="zh-TW" dirty="0">
                <a:latin typeface="+mn-ea"/>
              </a:rPr>
              <a:t>)</a:t>
            </a:r>
            <a:r>
              <a:rPr lang="zh-TW" altLang="zh-TW" dirty="0">
                <a:latin typeface="+mn-ea"/>
              </a:rPr>
              <a:t>會有密碼浮現，用密碼開起抽屜，開啟抽屜後，會有</a:t>
            </a:r>
            <a:r>
              <a:rPr lang="en-US" altLang="zh-TW" dirty="0">
                <a:latin typeface="+mn-ea"/>
              </a:rPr>
              <a:t>7</a:t>
            </a:r>
            <a:r>
              <a:rPr lang="zh-TW" altLang="zh-TW" dirty="0">
                <a:latin typeface="+mn-ea"/>
              </a:rPr>
              <a:t>顆鑽石，然後要排出北斗七星，即可獲得一把鑰匙，前往下一關。</a:t>
            </a:r>
          </a:p>
          <a:p>
            <a:endParaRPr lang="zh-TW" altLang="en-US" dirty="0"/>
          </a:p>
        </p:txBody>
      </p:sp>
      <p:pic>
        <p:nvPicPr>
          <p:cNvPr id="4" name="圖片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75656" y="4581127"/>
            <a:ext cx="3024336" cy="2132157"/>
          </a:xfrm>
          <a:prstGeom prst="rect">
            <a:avLst/>
          </a:prstGeom>
        </p:spPr>
      </p:pic>
      <p:pic>
        <p:nvPicPr>
          <p:cNvPr id="5" name="圖片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860032" y="4594839"/>
            <a:ext cx="3722585" cy="2118445"/>
          </a:xfrm>
          <a:prstGeom prst="rect">
            <a:avLst/>
          </a:prstGeom>
        </p:spPr>
      </p:pic>
    </p:spTree>
    <p:extLst>
      <p:ext uri="{BB962C8B-B14F-4D97-AF65-F5344CB8AC3E}">
        <p14:creationId xmlns:p14="http://schemas.microsoft.com/office/powerpoint/2010/main" xmlns="" val="530651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randombar(horizont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zh-TW" sz="3600" dirty="0"/>
              <a:t>第三關－植物關</a:t>
            </a:r>
            <a:endParaRPr lang="zh-TW" altLang="en-US" sz="3600" dirty="0"/>
          </a:p>
        </p:txBody>
      </p:sp>
      <p:sp>
        <p:nvSpPr>
          <p:cNvPr id="3" name="內容版面配置區 2"/>
          <p:cNvSpPr>
            <a:spLocks noGrp="1"/>
          </p:cNvSpPr>
          <p:nvPr>
            <p:ph idx="1"/>
          </p:nvPr>
        </p:nvSpPr>
        <p:spPr/>
        <p:txBody>
          <a:bodyPr>
            <a:noAutofit/>
          </a:bodyPr>
          <a:lstStyle/>
          <a:p>
            <a:r>
              <a:rPr lang="zh-TW" altLang="zh-TW" sz="2400" dirty="0">
                <a:latin typeface="+mj-ea"/>
                <a:ea typeface="+mj-ea"/>
              </a:rPr>
              <a:t>首先會看到一盆含羞草</a:t>
            </a:r>
            <a:r>
              <a:rPr lang="en-US" altLang="zh-TW" sz="2400" dirty="0">
                <a:latin typeface="+mj-ea"/>
                <a:ea typeface="+mj-ea"/>
              </a:rPr>
              <a:t>(</a:t>
            </a:r>
            <a:r>
              <a:rPr lang="zh-TW" altLang="zh-TW" sz="2400" dirty="0">
                <a:latin typeface="+mj-ea"/>
                <a:ea typeface="+mj-ea"/>
              </a:rPr>
              <a:t>含羞草的這種葉片閉合和葉柄下垂的現象，是植物受刺激和震動後的一種反應。這種反應在生物學上稱為感性運動，是含羞草受到外界刺激後，細胞緊張改變的結果。在葉枕的中心有一個大的維管束，維管束四周充滿著具有許多細胞間隙的薄壁組織。 當震動傳到葉枕時，葉枕的上半部薄壁細胞裡的細胞液，被排出到細胞間隙中，使葉枕上半部細胞的膨壓降低，而下半部薄壁細胞間隙仍然保持原來的膨壓，結果引起小葉片的直立而兩個小葉片閉合起來，甚至於整個葉子垂下來。</a:t>
            </a:r>
            <a:r>
              <a:rPr lang="en-US" altLang="zh-TW" sz="2400" dirty="0">
                <a:latin typeface="+mj-ea"/>
                <a:ea typeface="+mj-ea"/>
              </a:rPr>
              <a:t>)</a:t>
            </a:r>
            <a:endParaRPr lang="zh-TW" altLang="en-US" sz="2400" dirty="0">
              <a:latin typeface="+mj-ea"/>
              <a:ea typeface="+mj-ea"/>
            </a:endParaRPr>
          </a:p>
        </p:txBody>
      </p:sp>
    </p:spTree>
    <p:extLst>
      <p:ext uri="{BB962C8B-B14F-4D97-AF65-F5344CB8AC3E}">
        <p14:creationId xmlns:p14="http://schemas.microsoft.com/office/powerpoint/2010/main" xmlns="" val="2951602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en-US" dirty="0" smtClean="0"/>
              <a:t>圖解</a:t>
            </a:r>
            <a:endParaRPr lang="zh-TW" altLang="en-US" dirty="0"/>
          </a:p>
        </p:txBody>
      </p:sp>
      <p:pic>
        <p:nvPicPr>
          <p:cNvPr id="4" name="內容版面配置區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403648" y="1556793"/>
            <a:ext cx="3573801" cy="2736304"/>
          </a:xfrm>
        </p:spPr>
      </p:pic>
      <p:pic>
        <p:nvPicPr>
          <p:cNvPr id="5" name="圖片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220072" y="4149080"/>
            <a:ext cx="3582891" cy="2460252"/>
          </a:xfrm>
          <a:prstGeom prst="rect">
            <a:avLst/>
          </a:prstGeom>
        </p:spPr>
      </p:pic>
      <p:sp>
        <p:nvSpPr>
          <p:cNvPr id="6" name="文字方塊 5"/>
          <p:cNvSpPr txBox="1"/>
          <p:nvPr/>
        </p:nvSpPr>
        <p:spPr>
          <a:xfrm>
            <a:off x="6363444" y="1988840"/>
            <a:ext cx="2313011" cy="1569660"/>
          </a:xfrm>
          <a:prstGeom prst="rect">
            <a:avLst/>
          </a:prstGeom>
          <a:noFill/>
        </p:spPr>
        <p:txBody>
          <a:bodyPr wrap="square" rtlCol="0">
            <a:spAutoFit/>
          </a:bodyPr>
          <a:lstStyle/>
          <a:p>
            <a:r>
              <a:rPr lang="zh-TW" altLang="zh-TW" sz="3200" b="1" dirty="0">
                <a:latin typeface="+mj-ea"/>
              </a:rPr>
              <a:t>葉片閉合和葉柄下垂的現象</a:t>
            </a:r>
            <a:endParaRPr lang="zh-TW" altLang="en-US" sz="3200" b="1" dirty="0"/>
          </a:p>
        </p:txBody>
      </p:sp>
      <p:sp>
        <p:nvSpPr>
          <p:cNvPr id="8" name="文字方塊 7"/>
          <p:cNvSpPr txBox="1"/>
          <p:nvPr/>
        </p:nvSpPr>
        <p:spPr>
          <a:xfrm>
            <a:off x="1547664" y="5009874"/>
            <a:ext cx="2376264" cy="584775"/>
          </a:xfrm>
          <a:prstGeom prst="rect">
            <a:avLst/>
          </a:prstGeom>
          <a:noFill/>
        </p:spPr>
        <p:txBody>
          <a:bodyPr wrap="square" rtlCol="0">
            <a:spAutoFit/>
          </a:bodyPr>
          <a:lstStyle/>
          <a:p>
            <a:pPr algn="ctr"/>
            <a:r>
              <a:rPr lang="zh-TW" altLang="en-US" sz="3200" b="1" dirty="0" smtClean="0"/>
              <a:t>維管束</a:t>
            </a:r>
            <a:endParaRPr lang="zh-TW" altLang="en-US" sz="3200" b="1" dirty="0"/>
          </a:p>
        </p:txBody>
      </p:sp>
    </p:spTree>
    <p:extLst>
      <p:ext uri="{BB962C8B-B14F-4D97-AF65-F5344CB8AC3E}">
        <p14:creationId xmlns:p14="http://schemas.microsoft.com/office/powerpoint/2010/main" xmlns="" val="1947300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p:cTn id="12" dur="500" fill="hold"/>
                                        <p:tgtEl>
                                          <p:spTgt spid="8"/>
                                        </p:tgtEl>
                                        <p:attrNameLst>
                                          <p:attrName>ppt_w</p:attrName>
                                        </p:attrNameLst>
                                      </p:cBhvr>
                                      <p:tavLst>
                                        <p:tav tm="0">
                                          <p:val>
                                            <p:fltVal val="0"/>
                                          </p:val>
                                        </p:tav>
                                        <p:tav tm="100000">
                                          <p:val>
                                            <p:strVal val="#ppt_w"/>
                                          </p:val>
                                        </p:tav>
                                      </p:tavLst>
                                    </p:anim>
                                    <p:anim calcmode="lin" valueType="num">
                                      <p:cBhvr>
                                        <p:cTn id="13" dur="500" fill="hold"/>
                                        <p:tgtEl>
                                          <p:spTgt spid="8"/>
                                        </p:tgtEl>
                                        <p:attrNameLst>
                                          <p:attrName>ppt_h</p:attrName>
                                        </p:attrNameLst>
                                      </p:cBhvr>
                                      <p:tavLst>
                                        <p:tav tm="0">
                                          <p:val>
                                            <p:fltVal val="0"/>
                                          </p:val>
                                        </p:tav>
                                        <p:tav tm="100000">
                                          <p:val>
                                            <p:strVal val="#ppt_h"/>
                                          </p:val>
                                        </p:tav>
                                      </p:tavLst>
                                    </p:anim>
                                    <p:animEffect transition="in" filter="fad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zh-TW" sz="3600" b="1" dirty="0"/>
              <a:t>第三關－植物關</a:t>
            </a:r>
            <a:endParaRPr lang="zh-TW" altLang="en-US" sz="3600" b="1" dirty="0"/>
          </a:p>
        </p:txBody>
      </p:sp>
      <p:sp>
        <p:nvSpPr>
          <p:cNvPr id="3" name="內容版面配置區 2"/>
          <p:cNvSpPr>
            <a:spLocks noGrp="1"/>
          </p:cNvSpPr>
          <p:nvPr>
            <p:ph idx="1"/>
          </p:nvPr>
        </p:nvSpPr>
        <p:spPr/>
        <p:txBody>
          <a:bodyPr>
            <a:noAutofit/>
          </a:bodyPr>
          <a:lstStyle/>
          <a:p>
            <a:r>
              <a:rPr lang="zh-TW" altLang="zh-TW" sz="2400" dirty="0">
                <a:latin typeface="+mj-ea"/>
                <a:ea typeface="+mj-ea"/>
              </a:rPr>
              <a:t>含羞草背後有文字，點擊它會縮起來，蒐集到</a:t>
            </a:r>
            <a:r>
              <a:rPr lang="en-US" altLang="zh-TW" sz="2400" dirty="0">
                <a:latin typeface="+mj-ea"/>
                <a:ea typeface="+mj-ea"/>
              </a:rPr>
              <a:t>3</a:t>
            </a:r>
            <a:r>
              <a:rPr lang="zh-TW" altLang="zh-TW" sz="2400" dirty="0">
                <a:latin typeface="+mj-ea"/>
                <a:ea typeface="+mj-ea"/>
              </a:rPr>
              <a:t>，然後房間裡有臺音響，上面有個木板，必須把音響開至最大聲，直到他掉下即可，看到木板上的數字為</a:t>
            </a:r>
            <a:r>
              <a:rPr lang="en-US" altLang="zh-TW" sz="2400" dirty="0">
                <a:latin typeface="+mj-ea"/>
                <a:ea typeface="+mj-ea"/>
              </a:rPr>
              <a:t>1</a:t>
            </a:r>
            <a:r>
              <a:rPr lang="zh-TW" altLang="zh-TW" sz="2400" dirty="0">
                <a:latin typeface="+mj-ea"/>
                <a:ea typeface="+mj-ea"/>
              </a:rPr>
              <a:t>，旁邊有個花瓶，裡面有塊小鐵片，旁邊有個磁鐵跟線，必須利用磁鐵把鐵片吸起</a:t>
            </a:r>
            <a:r>
              <a:rPr lang="en-US" altLang="zh-TW" sz="2400" dirty="0">
                <a:latin typeface="+mj-ea"/>
                <a:ea typeface="+mj-ea"/>
              </a:rPr>
              <a:t>(</a:t>
            </a:r>
            <a:r>
              <a:rPr lang="zh-TW" altLang="zh-TW" sz="2400" dirty="0">
                <a:latin typeface="+mj-ea"/>
                <a:ea typeface="+mj-ea"/>
              </a:rPr>
              <a:t>磁鐵就是一個能夠製造磁場，並且能吸引其他磁性物體的東西，希臘人與中國人士最早發現有一種稀有的石頭，這種石頭天生就有磁性，能夠吸住小鐵片，當他們被固定住，能夠隨意左右搖擺時，他們就會固定指向同一個方向。</a:t>
            </a:r>
            <a:endParaRPr lang="zh-TW" altLang="en-US" sz="2400" dirty="0">
              <a:latin typeface="+mj-ea"/>
              <a:ea typeface="+mj-ea"/>
            </a:endParaRPr>
          </a:p>
        </p:txBody>
      </p:sp>
      <p:pic>
        <p:nvPicPr>
          <p:cNvPr id="4" name="圖片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092280" y="5016139"/>
            <a:ext cx="1512168" cy="1841861"/>
          </a:xfrm>
          <a:prstGeom prst="rect">
            <a:avLst/>
          </a:prstGeom>
        </p:spPr>
      </p:pic>
    </p:spTree>
    <p:extLst>
      <p:ext uri="{BB962C8B-B14F-4D97-AF65-F5344CB8AC3E}">
        <p14:creationId xmlns:p14="http://schemas.microsoft.com/office/powerpoint/2010/main" xmlns="" val="2174833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zh-TW" sz="4400" b="1" dirty="0">
                <a:latin typeface="+mj-ea"/>
              </a:rPr>
              <a:t>第四</a:t>
            </a:r>
            <a:r>
              <a:rPr lang="zh-TW" altLang="zh-TW" sz="4400" b="1" dirty="0" smtClean="0">
                <a:latin typeface="+mj-ea"/>
              </a:rPr>
              <a:t>關</a:t>
            </a:r>
            <a:endParaRPr lang="zh-TW" altLang="en-US" sz="4400" b="1" dirty="0">
              <a:latin typeface="+mj-ea"/>
            </a:endParaRPr>
          </a:p>
        </p:txBody>
      </p:sp>
      <p:sp>
        <p:nvSpPr>
          <p:cNvPr id="3" name="內容版面配置區 2"/>
          <p:cNvSpPr>
            <a:spLocks noGrp="1"/>
          </p:cNvSpPr>
          <p:nvPr>
            <p:ph idx="1"/>
          </p:nvPr>
        </p:nvSpPr>
        <p:spPr/>
        <p:txBody>
          <a:bodyPr>
            <a:normAutofit/>
          </a:bodyPr>
          <a:lstStyle/>
          <a:p>
            <a:r>
              <a:rPr lang="zh-TW" altLang="zh-TW" sz="2800" dirty="0">
                <a:latin typeface="+mj-ea"/>
                <a:ea typeface="+mj-ea"/>
              </a:rPr>
              <a:t>有一根鐵棍，上面套了一個圓環，必須用冷水沖它，熱脹冷縮</a:t>
            </a:r>
            <a:r>
              <a:rPr lang="en-US" altLang="zh-TW" sz="2800" dirty="0">
                <a:latin typeface="+mj-ea"/>
                <a:ea typeface="+mj-ea"/>
              </a:rPr>
              <a:t>(</a:t>
            </a:r>
            <a:r>
              <a:rPr lang="zh-TW" altLang="zh-TW" sz="2800" dirty="0">
                <a:latin typeface="+mj-ea"/>
                <a:ea typeface="+mj-ea"/>
              </a:rPr>
              <a:t>物體受熱時會膨脹，遇冷時會收縮。這是由於物體內的粒子</a:t>
            </a:r>
            <a:r>
              <a:rPr lang="en-US" altLang="zh-TW" sz="2800" dirty="0">
                <a:latin typeface="+mj-ea"/>
                <a:ea typeface="+mj-ea"/>
              </a:rPr>
              <a:t> ( </a:t>
            </a:r>
            <a:r>
              <a:rPr lang="zh-TW" altLang="zh-TW" sz="2800" dirty="0">
                <a:latin typeface="+mj-ea"/>
                <a:ea typeface="+mj-ea"/>
              </a:rPr>
              <a:t>原子</a:t>
            </a:r>
            <a:r>
              <a:rPr lang="en-US" altLang="zh-TW" sz="2800" dirty="0">
                <a:latin typeface="+mj-ea"/>
                <a:ea typeface="+mj-ea"/>
              </a:rPr>
              <a:t> )</a:t>
            </a:r>
            <a:r>
              <a:rPr lang="zh-TW" altLang="zh-TW" sz="2800" dirty="0">
                <a:latin typeface="+mj-ea"/>
                <a:ea typeface="+mj-ea"/>
              </a:rPr>
              <a:t>運動會隨溫度改變，當溫度上升時，粒子的振動幅度加大，令物體膨脹；但當溫度下降時，粒子的振動幅度便會減少，使物體收縮。</a:t>
            </a:r>
            <a:endParaRPr lang="zh-TW" altLang="en-US" sz="2800" dirty="0">
              <a:latin typeface="+mj-ea"/>
              <a:ea typeface="+mj-ea"/>
            </a:endParaRPr>
          </a:p>
        </p:txBody>
      </p:sp>
      <p:pic>
        <p:nvPicPr>
          <p:cNvPr id="4" name="圖片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979712" y="4149079"/>
            <a:ext cx="5256584" cy="2327025"/>
          </a:xfrm>
          <a:prstGeom prst="rect">
            <a:avLst/>
          </a:prstGeom>
        </p:spPr>
      </p:pic>
    </p:spTree>
    <p:extLst>
      <p:ext uri="{BB962C8B-B14F-4D97-AF65-F5344CB8AC3E}">
        <p14:creationId xmlns:p14="http://schemas.microsoft.com/office/powerpoint/2010/main" xmlns="" val="1231924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3"/>
                                        </p:tgtEl>
                                        <p:attrNameLst>
                                          <p:attrName>fillcolor</p:attrName>
                                        </p:attrNameLst>
                                      </p:cBhvr>
                                      <p:to>
                                        <a:schemeClr val="accent2"/>
                                      </p:to>
                                    </p:animClr>
                                    <p:set>
                                      <p:cBhvr>
                                        <p:cTn id="7" dur="2000" fill="hold"/>
                                        <p:tgtEl>
                                          <p:spTgt spid="3"/>
                                        </p:tgtEl>
                                        <p:attrNameLst>
                                          <p:attrName>fill.type</p:attrName>
                                        </p:attrNameLst>
                                      </p:cBhvr>
                                      <p:to>
                                        <p:strVal val="solid"/>
                                      </p:to>
                                    </p:set>
                                    <p:set>
                                      <p:cBhvr>
                                        <p:cTn id="8" dur="2000" fill="hold"/>
                                        <p:tgtEl>
                                          <p:spTgt spid="3"/>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zh-TW" sz="3600" b="1" dirty="0"/>
              <a:t>第三關－植物關</a:t>
            </a:r>
            <a:endParaRPr lang="zh-TW" altLang="en-US" sz="3600" b="1" dirty="0"/>
          </a:p>
        </p:txBody>
      </p:sp>
      <p:sp>
        <p:nvSpPr>
          <p:cNvPr id="3" name="內容版面配置區 2"/>
          <p:cNvSpPr>
            <a:spLocks noGrp="1"/>
          </p:cNvSpPr>
          <p:nvPr>
            <p:ph idx="1"/>
          </p:nvPr>
        </p:nvSpPr>
        <p:spPr/>
        <p:txBody>
          <a:bodyPr/>
          <a:lstStyle/>
          <a:p>
            <a:r>
              <a:rPr lang="zh-TW" altLang="zh-TW" sz="2800" dirty="0"/>
              <a:t>磁鐵只能吸引金屬，而在所有的金屬中，只有鐵，鋼，以及鎳是有磁性的，而其他如鋁等等的金屬，則是完全沒有磁性。</a:t>
            </a:r>
            <a:r>
              <a:rPr lang="en-US" altLang="zh-TW" sz="2800" dirty="0"/>
              <a:t>)</a:t>
            </a:r>
            <a:r>
              <a:rPr lang="zh-TW" altLang="zh-TW" sz="2800" dirty="0"/>
              <a:t>即可看到貼片上的數字</a:t>
            </a:r>
            <a:r>
              <a:rPr lang="en-US" altLang="zh-TW" sz="2800" dirty="0"/>
              <a:t>2</a:t>
            </a:r>
            <a:r>
              <a:rPr lang="zh-TW" altLang="zh-TW" sz="2800" dirty="0"/>
              <a:t>，利用這三個數字拼出正確密碼，即可通往下一關。</a:t>
            </a:r>
          </a:p>
          <a:p>
            <a:endParaRPr lang="zh-TW" altLang="en-US" dirty="0"/>
          </a:p>
        </p:txBody>
      </p:sp>
      <p:pic>
        <p:nvPicPr>
          <p:cNvPr id="4" name="圖片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436096" y="3356992"/>
            <a:ext cx="3211428" cy="3254631"/>
          </a:xfrm>
          <a:prstGeom prst="rect">
            <a:avLst/>
          </a:prstGeom>
        </p:spPr>
      </p:pic>
    </p:spTree>
    <p:extLst>
      <p:ext uri="{BB962C8B-B14F-4D97-AF65-F5344CB8AC3E}">
        <p14:creationId xmlns:p14="http://schemas.microsoft.com/office/powerpoint/2010/main" xmlns="" val="23751737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zh-TW" sz="4400" b="1" dirty="0">
                <a:latin typeface="+mj-ea"/>
              </a:rPr>
              <a:t>第四</a:t>
            </a:r>
            <a:r>
              <a:rPr lang="zh-TW" altLang="zh-TW" sz="4400" b="1" dirty="0" smtClean="0">
                <a:latin typeface="+mj-ea"/>
              </a:rPr>
              <a:t>關</a:t>
            </a:r>
            <a:endParaRPr lang="zh-TW" altLang="en-US" sz="4400" b="1" dirty="0"/>
          </a:p>
        </p:txBody>
      </p:sp>
      <p:sp>
        <p:nvSpPr>
          <p:cNvPr id="3" name="內容版面配置區 2"/>
          <p:cNvSpPr>
            <a:spLocks noGrp="1"/>
          </p:cNvSpPr>
          <p:nvPr>
            <p:ph idx="1"/>
          </p:nvPr>
        </p:nvSpPr>
        <p:spPr/>
        <p:txBody>
          <a:bodyPr/>
          <a:lstStyle/>
          <a:p>
            <a:r>
              <a:rPr lang="zh-TW" altLang="zh-TW" sz="2400" dirty="0">
                <a:latin typeface="+mj-ea"/>
                <a:ea typeface="+mj-ea"/>
              </a:rPr>
              <a:t>熱脹冷縮是一般物體的特性，但水 （</a:t>
            </a:r>
            <a:r>
              <a:rPr lang="en-US" altLang="zh-TW" sz="2400" dirty="0">
                <a:latin typeface="+mj-ea"/>
                <a:ea typeface="+mj-ea"/>
              </a:rPr>
              <a:t>4</a:t>
            </a:r>
            <a:r>
              <a:rPr lang="zh-TW" altLang="zh-TW" sz="2400" dirty="0">
                <a:latin typeface="+mj-ea"/>
                <a:ea typeface="+mj-ea"/>
              </a:rPr>
              <a:t>度</a:t>
            </a:r>
            <a:r>
              <a:rPr lang="en-US" altLang="zh-TW" sz="2400" dirty="0">
                <a:latin typeface="+mj-ea"/>
                <a:ea typeface="+mj-ea"/>
              </a:rPr>
              <a:t>C</a:t>
            </a:r>
            <a:r>
              <a:rPr lang="zh-TW" altLang="zh-TW" sz="2400" dirty="0">
                <a:latin typeface="+mj-ea"/>
                <a:ea typeface="+mj-ea"/>
              </a:rPr>
              <a:t>以下）、 銻 、 鉍 、 鎵和青銅等物質，在某些溫度範圍內受熱時收縮，遇冷時會膨脹，恰與一般物體特性相反。 因此，水結冰時，冰是先在水面出現。</a:t>
            </a:r>
            <a:r>
              <a:rPr lang="en-US" altLang="zh-TW" sz="2400" dirty="0">
                <a:latin typeface="+mj-ea"/>
                <a:ea typeface="+mj-ea"/>
              </a:rPr>
              <a:t>)</a:t>
            </a:r>
            <a:r>
              <a:rPr lang="zh-TW" altLang="zh-TW" sz="2400" dirty="0">
                <a:latin typeface="+mj-ea"/>
                <a:ea typeface="+mj-ea"/>
              </a:rPr>
              <a:t>，即可取得鐵環。抽屜有個相機跟一把螺絲起子，利用螺絲起子把相機拆開，有個三稜鏡，即可取得第二個物品，進入關卡後門上會有圓形、三角型、正方形，然後接下來有個冰箱取水後，放入冰箱正確位置，放對後會結成冰塊即可獲得正方形，前往下一關。</a:t>
            </a:r>
          </a:p>
          <a:p>
            <a:endParaRPr lang="zh-TW" altLang="en-US" dirty="0"/>
          </a:p>
        </p:txBody>
      </p:sp>
      <p:pic>
        <p:nvPicPr>
          <p:cNvPr id="4" name="圖片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339752" y="4797151"/>
            <a:ext cx="4320480" cy="2004863"/>
          </a:xfrm>
          <a:prstGeom prst="rect">
            <a:avLst/>
          </a:prstGeom>
        </p:spPr>
      </p:pic>
    </p:spTree>
    <p:extLst>
      <p:ext uri="{BB962C8B-B14F-4D97-AF65-F5344CB8AC3E}">
        <p14:creationId xmlns:p14="http://schemas.microsoft.com/office/powerpoint/2010/main" xmlns="" val="2454281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a:bodyPr>
          <a:lstStyle/>
          <a:p>
            <a:r>
              <a:rPr lang="zh-TW" altLang="zh-TW" sz="1800" b="1" dirty="0">
                <a:latin typeface="+mn-ea"/>
              </a:rPr>
              <a:t>一、水的性質</a:t>
            </a:r>
            <a:r>
              <a:rPr lang="en-US" altLang="zh-TW" sz="1800" dirty="0">
                <a:latin typeface="+mn-ea"/>
              </a:rPr>
              <a:t/>
            </a:r>
            <a:br>
              <a:rPr lang="en-US" altLang="zh-TW" sz="1800" dirty="0">
                <a:latin typeface="+mn-ea"/>
              </a:rPr>
            </a:br>
            <a:r>
              <a:rPr lang="en-US" altLang="zh-TW" sz="1800" dirty="0">
                <a:latin typeface="+mn-ea"/>
              </a:rPr>
              <a:t> 1.</a:t>
            </a:r>
            <a:r>
              <a:rPr lang="zh-TW" altLang="zh-TW" sz="1800" dirty="0">
                <a:latin typeface="+mn-ea"/>
              </a:rPr>
              <a:t>對一般的物質而言，當溫度上升時，體積膨脹，密度會變小；當溫度降低時，體積縮小，密度會變大。</a:t>
            </a:r>
            <a:r>
              <a:rPr lang="en-US" altLang="zh-TW" sz="1800" dirty="0">
                <a:latin typeface="+mn-ea"/>
              </a:rPr>
              <a:t/>
            </a:r>
            <a:br>
              <a:rPr lang="en-US" altLang="zh-TW" sz="1800" dirty="0">
                <a:latin typeface="+mn-ea"/>
              </a:rPr>
            </a:br>
            <a:r>
              <a:rPr lang="en-US" altLang="zh-TW" sz="1800" dirty="0">
                <a:latin typeface="+mn-ea"/>
              </a:rPr>
              <a:t> 2.</a:t>
            </a:r>
            <a:r>
              <a:rPr lang="zh-TW" altLang="zh-TW" sz="1800" dirty="0">
                <a:latin typeface="+mn-ea"/>
              </a:rPr>
              <a:t>但是水的密度卻有一個很特殊的性質：</a:t>
            </a:r>
            <a:r>
              <a:rPr lang="en-US" altLang="zh-TW" sz="1800" dirty="0">
                <a:latin typeface="+mn-ea"/>
              </a:rPr>
              <a:t/>
            </a:r>
            <a:br>
              <a:rPr lang="en-US" altLang="zh-TW" sz="1800" dirty="0">
                <a:latin typeface="+mn-ea"/>
              </a:rPr>
            </a:br>
            <a:r>
              <a:rPr lang="zh-TW" altLang="zh-TW" sz="1800" dirty="0">
                <a:latin typeface="+mn-ea"/>
              </a:rPr>
              <a:t>　</a:t>
            </a:r>
            <a:r>
              <a:rPr lang="en-US" altLang="zh-TW" sz="1800" dirty="0">
                <a:latin typeface="+mn-ea"/>
              </a:rPr>
              <a:t> (1) </a:t>
            </a:r>
            <a:r>
              <a:rPr lang="zh-TW" altLang="zh-TW" sz="1800" dirty="0">
                <a:latin typeface="+mn-ea"/>
              </a:rPr>
              <a:t>在溫度</a:t>
            </a:r>
            <a:r>
              <a:rPr lang="en-US" altLang="zh-TW" sz="1800" dirty="0">
                <a:latin typeface="+mn-ea"/>
              </a:rPr>
              <a:t>4℃</a:t>
            </a:r>
            <a:r>
              <a:rPr lang="zh-TW" altLang="zh-TW" sz="1800" dirty="0">
                <a:latin typeface="+mn-ea"/>
              </a:rPr>
              <a:t>以上，水與大部分物質一樣，隨著溫度上升，體積膨脹，密度變小。</a:t>
            </a:r>
            <a:r>
              <a:rPr lang="en-US" altLang="zh-TW" sz="1800" dirty="0">
                <a:latin typeface="+mn-ea"/>
              </a:rPr>
              <a:t/>
            </a:r>
            <a:br>
              <a:rPr lang="en-US" altLang="zh-TW" sz="1800" dirty="0">
                <a:latin typeface="+mn-ea"/>
              </a:rPr>
            </a:br>
            <a:r>
              <a:rPr lang="zh-TW" altLang="zh-TW" sz="1800" dirty="0">
                <a:latin typeface="+mn-ea"/>
              </a:rPr>
              <a:t>　</a:t>
            </a:r>
            <a:r>
              <a:rPr lang="en-US" altLang="zh-TW" sz="1800" dirty="0">
                <a:latin typeface="+mn-ea"/>
              </a:rPr>
              <a:t> (2) </a:t>
            </a:r>
            <a:r>
              <a:rPr lang="zh-TW" altLang="zh-TW" sz="1800" dirty="0">
                <a:latin typeface="+mn-ea"/>
              </a:rPr>
              <a:t>可是在</a:t>
            </a:r>
            <a:r>
              <a:rPr lang="en-US" altLang="zh-TW" sz="1800" dirty="0">
                <a:latin typeface="+mn-ea"/>
              </a:rPr>
              <a:t>4℃</a:t>
            </a:r>
            <a:r>
              <a:rPr lang="zh-TW" altLang="zh-TW" sz="1800" dirty="0">
                <a:latin typeface="+mn-ea"/>
              </a:rPr>
              <a:t>以下，水的體積反而隨著溫度下降而膨脹，密度減小，如下圖</a:t>
            </a:r>
            <a:r>
              <a:rPr lang="en-US" altLang="zh-TW" sz="1800" dirty="0">
                <a:latin typeface="+mn-ea"/>
              </a:rPr>
              <a:t>(</a:t>
            </a:r>
            <a:r>
              <a:rPr lang="zh-TW" altLang="zh-TW" sz="1800" dirty="0">
                <a:latin typeface="+mn-ea"/>
              </a:rPr>
              <a:t>一</a:t>
            </a:r>
            <a:r>
              <a:rPr lang="en-US" altLang="zh-TW" sz="1800" dirty="0">
                <a:latin typeface="+mn-ea"/>
              </a:rPr>
              <a:t>)</a:t>
            </a:r>
            <a:r>
              <a:rPr lang="zh-TW" altLang="zh-TW" sz="1800" dirty="0">
                <a:latin typeface="+mn-ea"/>
              </a:rPr>
              <a:t>及下圖</a:t>
            </a:r>
            <a:r>
              <a:rPr lang="en-US" altLang="zh-TW" sz="1800" dirty="0">
                <a:latin typeface="+mn-ea"/>
              </a:rPr>
              <a:t>(</a:t>
            </a:r>
            <a:r>
              <a:rPr lang="zh-TW" altLang="zh-TW" sz="1800" dirty="0">
                <a:latin typeface="+mn-ea"/>
              </a:rPr>
              <a:t>二</a:t>
            </a:r>
            <a:r>
              <a:rPr lang="en-US" altLang="zh-TW" sz="1800" dirty="0">
                <a:latin typeface="+mn-ea"/>
              </a:rPr>
              <a:t>)</a:t>
            </a:r>
            <a:r>
              <a:rPr lang="zh-TW" altLang="zh-TW" sz="1800" dirty="0" smtClean="0">
                <a:latin typeface="+mn-ea"/>
              </a:rPr>
              <a:t>。</a:t>
            </a:r>
            <a:r>
              <a:rPr lang="en-US" altLang="zh-TW" sz="1800" dirty="0">
                <a:latin typeface="+mn-ea"/>
              </a:rPr>
              <a:t>                                </a:t>
            </a:r>
          </a:p>
          <a:p>
            <a:r>
              <a:rPr lang="en-US" altLang="zh-TW" sz="1800" dirty="0">
                <a:latin typeface="+mn-ea"/>
              </a:rPr>
              <a:t> </a:t>
            </a:r>
            <a:r>
              <a:rPr lang="en-US" altLang="zh-TW" sz="1800" b="1" dirty="0">
                <a:latin typeface="+mn-ea"/>
              </a:rPr>
              <a:t> </a:t>
            </a:r>
            <a:r>
              <a:rPr lang="zh-TW" altLang="zh-TW" sz="1800" b="1" dirty="0">
                <a:latin typeface="+mn-ea"/>
              </a:rPr>
              <a:t>圖</a:t>
            </a:r>
            <a:r>
              <a:rPr lang="en-US" altLang="zh-TW" sz="1800" b="1" dirty="0">
                <a:latin typeface="+mn-ea"/>
              </a:rPr>
              <a:t>(</a:t>
            </a:r>
            <a:r>
              <a:rPr lang="zh-TW" altLang="zh-TW" sz="1800" b="1" dirty="0">
                <a:latin typeface="+mn-ea"/>
              </a:rPr>
              <a:t>一</a:t>
            </a:r>
            <a:r>
              <a:rPr lang="en-US" altLang="zh-TW" sz="1800" b="1" dirty="0">
                <a:latin typeface="+mn-ea"/>
              </a:rPr>
              <a:t>)</a:t>
            </a:r>
            <a:r>
              <a:rPr lang="zh-TW" altLang="zh-TW" sz="1800" b="1" dirty="0">
                <a:latin typeface="+mn-ea"/>
              </a:rPr>
              <a:t>：</a:t>
            </a:r>
            <a:r>
              <a:rPr lang="en-US" altLang="zh-TW" sz="1800" b="1" dirty="0">
                <a:latin typeface="+mn-ea"/>
              </a:rPr>
              <a:t>1</a:t>
            </a:r>
            <a:r>
              <a:rPr lang="zh-TW" altLang="zh-TW" sz="1800" b="1" dirty="0">
                <a:latin typeface="+mn-ea"/>
              </a:rPr>
              <a:t>公克的純水在不同溫度時所占的體積</a:t>
            </a:r>
            <a:r>
              <a:rPr lang="en-US" altLang="zh-TW" sz="1800" b="1" dirty="0">
                <a:latin typeface="+mn-ea"/>
              </a:rPr>
              <a:t>   </a:t>
            </a:r>
            <a:r>
              <a:rPr lang="zh-TW" altLang="zh-TW" sz="1800" b="1" dirty="0">
                <a:latin typeface="+mn-ea"/>
              </a:rPr>
              <a:t>圖</a:t>
            </a:r>
            <a:r>
              <a:rPr lang="en-US" altLang="zh-TW" sz="1800" b="1" dirty="0">
                <a:latin typeface="+mn-ea"/>
              </a:rPr>
              <a:t>(</a:t>
            </a:r>
            <a:r>
              <a:rPr lang="zh-TW" altLang="zh-TW" sz="1800" b="1" dirty="0">
                <a:latin typeface="+mn-ea"/>
              </a:rPr>
              <a:t>二</a:t>
            </a:r>
            <a:r>
              <a:rPr lang="en-US" altLang="zh-TW" sz="1800" b="1" dirty="0">
                <a:latin typeface="+mn-ea"/>
              </a:rPr>
              <a:t>)</a:t>
            </a:r>
            <a:r>
              <a:rPr lang="zh-TW" altLang="zh-TW" sz="1800" b="1" dirty="0">
                <a:latin typeface="+mn-ea"/>
              </a:rPr>
              <a:t>：純水的密度與溫度的關係圖</a:t>
            </a:r>
            <a:endParaRPr lang="zh-TW" altLang="zh-TW" sz="1800" dirty="0">
              <a:latin typeface="+mn-ea"/>
            </a:endParaRPr>
          </a:p>
          <a:p>
            <a:endParaRPr lang="zh-TW" altLang="en-US" sz="1800" dirty="0"/>
          </a:p>
        </p:txBody>
      </p:sp>
      <p:pic>
        <p:nvPicPr>
          <p:cNvPr id="4" name="圖片 3" descr="http://www.nani.com.tw/nani/jlearn/natu/ability/a1/images/jlearnnatu_fl_01.jpg"/>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475656" y="332656"/>
            <a:ext cx="7416824" cy="1080120"/>
          </a:xfrm>
          <a:prstGeom prst="rect">
            <a:avLst/>
          </a:prstGeom>
          <a:noFill/>
          <a:ln>
            <a:noFill/>
          </a:ln>
        </p:spPr>
      </p:pic>
      <p:pic>
        <p:nvPicPr>
          <p:cNvPr id="5" name="圖片 4" descr="http://www.nani.com.tw/nani/jlearn/natu/ability/a1/images/J1IA1-58-3.jpg"/>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619672" y="4382256"/>
            <a:ext cx="2913504" cy="2448272"/>
          </a:xfrm>
          <a:prstGeom prst="rect">
            <a:avLst/>
          </a:prstGeom>
          <a:noFill/>
          <a:ln>
            <a:noFill/>
          </a:ln>
        </p:spPr>
      </p:pic>
      <p:pic>
        <p:nvPicPr>
          <p:cNvPr id="6" name="圖片 5" descr="http://www.nani.com.tw/nani/jlearn/natu/ability/a1/images/J1IA1-59-1.jpg"/>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5184068" y="4270952"/>
            <a:ext cx="3088352" cy="2476096"/>
          </a:xfrm>
          <a:prstGeom prst="rect">
            <a:avLst/>
          </a:prstGeom>
          <a:noFill/>
          <a:ln>
            <a:noFill/>
          </a:ln>
        </p:spPr>
      </p:pic>
    </p:spTree>
    <p:extLst>
      <p:ext uri="{BB962C8B-B14F-4D97-AF65-F5344CB8AC3E}">
        <p14:creationId xmlns:p14="http://schemas.microsoft.com/office/powerpoint/2010/main" xmlns="" val="8639733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zh-TW" altLang="zh-TW" sz="6000" b="1" dirty="0"/>
              <a:t>組員</a:t>
            </a:r>
            <a:endParaRPr lang="zh-TW" altLang="en-US" sz="6000" dirty="0"/>
          </a:p>
        </p:txBody>
      </p:sp>
      <p:sp>
        <p:nvSpPr>
          <p:cNvPr id="3" name="內容版面配置區 2"/>
          <p:cNvSpPr>
            <a:spLocks noGrp="1"/>
          </p:cNvSpPr>
          <p:nvPr>
            <p:ph idx="1"/>
          </p:nvPr>
        </p:nvSpPr>
        <p:spPr/>
        <p:txBody>
          <a:bodyPr>
            <a:normAutofit/>
          </a:bodyPr>
          <a:lstStyle/>
          <a:p>
            <a:r>
              <a:rPr lang="zh-TW" altLang="zh-TW" sz="4400" dirty="0">
                <a:latin typeface="+mn-ea"/>
                <a:cs typeface="Arial Unicode MS" panose="020B0604020202020204" pitchFamily="34" charset="-120"/>
              </a:rPr>
              <a:t>王惠玲</a:t>
            </a:r>
            <a:r>
              <a:rPr lang="en-US" altLang="zh-TW" sz="4400" dirty="0">
                <a:latin typeface="+mn-ea"/>
                <a:cs typeface="Arial Unicode MS" panose="020B0604020202020204" pitchFamily="34" charset="-120"/>
              </a:rPr>
              <a:t>98301046</a:t>
            </a:r>
            <a:endParaRPr lang="zh-TW" altLang="zh-TW" sz="4400" dirty="0">
              <a:latin typeface="+mn-ea"/>
              <a:cs typeface="Arial Unicode MS" panose="020B0604020202020204" pitchFamily="34" charset="-120"/>
            </a:endParaRPr>
          </a:p>
          <a:p>
            <a:r>
              <a:rPr lang="zh-TW" altLang="zh-TW" sz="4400" dirty="0">
                <a:latin typeface="+mn-ea"/>
                <a:cs typeface="Arial Unicode MS" panose="020B0604020202020204" pitchFamily="34" charset="-120"/>
              </a:rPr>
              <a:t>楊羽繡</a:t>
            </a:r>
            <a:r>
              <a:rPr lang="en-US" altLang="zh-TW" sz="4400" dirty="0">
                <a:latin typeface="+mn-ea"/>
                <a:cs typeface="Arial Unicode MS" panose="020B0604020202020204" pitchFamily="34" charset="-120"/>
              </a:rPr>
              <a:t> 10021022</a:t>
            </a:r>
            <a:endParaRPr lang="zh-TW" altLang="zh-TW" sz="4400" dirty="0">
              <a:latin typeface="+mn-ea"/>
              <a:cs typeface="Arial Unicode MS" panose="020B0604020202020204" pitchFamily="34" charset="-120"/>
            </a:endParaRPr>
          </a:p>
          <a:p>
            <a:r>
              <a:rPr lang="zh-TW" altLang="zh-TW" sz="4400" dirty="0">
                <a:latin typeface="+mn-ea"/>
                <a:cs typeface="Arial Unicode MS" panose="020B0604020202020204" pitchFamily="34" charset="-120"/>
              </a:rPr>
              <a:t>王盈元</a:t>
            </a:r>
            <a:r>
              <a:rPr lang="en-US" altLang="zh-TW" sz="4400" dirty="0">
                <a:latin typeface="+mn-ea"/>
                <a:cs typeface="Arial Unicode MS" panose="020B0604020202020204" pitchFamily="34" charset="-120"/>
              </a:rPr>
              <a:t> 10021607</a:t>
            </a:r>
            <a:endParaRPr lang="zh-TW" altLang="zh-TW" sz="4400" dirty="0">
              <a:latin typeface="+mn-ea"/>
              <a:cs typeface="Arial Unicode MS" panose="020B0604020202020204" pitchFamily="34" charset="-120"/>
            </a:endParaRPr>
          </a:p>
          <a:p>
            <a:r>
              <a:rPr lang="zh-TW" altLang="zh-TW" sz="4400" dirty="0">
                <a:latin typeface="+mn-ea"/>
                <a:cs typeface="Arial Unicode MS" panose="020B0604020202020204" pitchFamily="34" charset="-120"/>
              </a:rPr>
              <a:t>簡志龍</a:t>
            </a:r>
            <a:r>
              <a:rPr lang="en-US" altLang="zh-TW" sz="4400" dirty="0">
                <a:latin typeface="+mn-ea"/>
                <a:cs typeface="Arial Unicode MS" panose="020B0604020202020204" pitchFamily="34" charset="-120"/>
              </a:rPr>
              <a:t>10021048</a:t>
            </a:r>
            <a:endParaRPr lang="zh-TW" altLang="zh-TW" sz="4400" dirty="0">
              <a:latin typeface="+mn-ea"/>
              <a:cs typeface="Arial Unicode MS" panose="020B0604020202020204" pitchFamily="34" charset="-120"/>
            </a:endParaRPr>
          </a:p>
          <a:p>
            <a:r>
              <a:rPr lang="zh-TW" altLang="zh-TW" sz="4400" dirty="0">
                <a:latin typeface="+mn-ea"/>
                <a:cs typeface="Arial Unicode MS" panose="020B0604020202020204" pitchFamily="34" charset="-120"/>
              </a:rPr>
              <a:t>徐柏園</a:t>
            </a:r>
            <a:r>
              <a:rPr lang="en-US" altLang="zh-TW" sz="4400" dirty="0">
                <a:latin typeface="+mn-ea"/>
                <a:cs typeface="Arial Unicode MS" panose="020B0604020202020204" pitchFamily="34" charset="-120"/>
              </a:rPr>
              <a:t>10018108</a:t>
            </a:r>
            <a:endParaRPr lang="zh-TW" altLang="zh-TW" sz="4400" dirty="0">
              <a:latin typeface="+mn-ea"/>
              <a:cs typeface="Arial Unicode MS" panose="020B0604020202020204" pitchFamily="34" charset="-120"/>
            </a:endParaRPr>
          </a:p>
          <a:p>
            <a:r>
              <a:rPr lang="zh-TW" altLang="zh-TW" sz="4400" dirty="0">
                <a:latin typeface="+mn-ea"/>
                <a:cs typeface="Arial Unicode MS" panose="020B0604020202020204" pitchFamily="34" charset="-120"/>
              </a:rPr>
              <a:t>黃致穎</a:t>
            </a:r>
            <a:r>
              <a:rPr lang="en-US" altLang="zh-TW" sz="4400" dirty="0">
                <a:latin typeface="+mn-ea"/>
                <a:cs typeface="Arial Unicode MS" panose="020B0604020202020204" pitchFamily="34" charset="-120"/>
              </a:rPr>
              <a:t>10021606</a:t>
            </a:r>
            <a:endParaRPr lang="zh-TW" altLang="en-US" sz="4400" dirty="0">
              <a:latin typeface="+mn-ea"/>
              <a:cs typeface="Arial Unicode MS" panose="020B0604020202020204" pitchFamily="34" charset="-120"/>
            </a:endParaRPr>
          </a:p>
        </p:txBody>
      </p:sp>
    </p:spTree>
    <p:extLst>
      <p:ext uri="{BB962C8B-B14F-4D97-AF65-F5344CB8AC3E}">
        <p14:creationId xmlns:p14="http://schemas.microsoft.com/office/powerpoint/2010/main" xmlns="" val="599965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zh-TW" b="1" dirty="0">
                <a:effectLst/>
              </a:rPr>
              <a:t>水的密度</a:t>
            </a:r>
            <a:endParaRPr lang="zh-TW" altLang="en-US" dirty="0"/>
          </a:p>
        </p:txBody>
      </p:sp>
      <p:sp>
        <p:nvSpPr>
          <p:cNvPr id="3" name="內容版面配置區 2"/>
          <p:cNvSpPr>
            <a:spLocks noGrp="1"/>
          </p:cNvSpPr>
          <p:nvPr>
            <p:ph idx="1"/>
          </p:nvPr>
        </p:nvSpPr>
        <p:spPr/>
        <p:txBody>
          <a:bodyPr>
            <a:normAutofit/>
          </a:bodyPr>
          <a:lstStyle/>
          <a:p>
            <a:r>
              <a:rPr lang="zh-TW" altLang="zh-TW" sz="2400" dirty="0"/>
              <a:t>經測定的結果，一定量的純水，在</a:t>
            </a:r>
            <a:r>
              <a:rPr lang="en-US" altLang="zh-TW" sz="2400" dirty="0"/>
              <a:t>4℃</a:t>
            </a:r>
            <a:r>
              <a:rPr lang="zh-TW" altLang="zh-TW" sz="2400" dirty="0"/>
              <a:t>時密度為最大，而體積最小，當溫度高於或低於</a:t>
            </a:r>
            <a:r>
              <a:rPr lang="en-US" altLang="zh-TW" sz="2400" dirty="0"/>
              <a:t>4℃</a:t>
            </a:r>
            <a:r>
              <a:rPr lang="zh-TW" altLang="zh-TW" sz="2400" dirty="0"/>
              <a:t>時，水的密度會變小，體積會變大。其密度參見下表，其關係圖如上圖</a:t>
            </a:r>
            <a:r>
              <a:rPr lang="en-US" altLang="zh-TW" sz="2400" dirty="0"/>
              <a:t>(</a:t>
            </a:r>
            <a:r>
              <a:rPr lang="zh-TW" altLang="zh-TW" sz="2400" dirty="0"/>
              <a:t>二</a:t>
            </a:r>
            <a:r>
              <a:rPr lang="en-US" altLang="zh-TW" sz="2400" dirty="0"/>
              <a:t>)</a:t>
            </a:r>
            <a:r>
              <a:rPr lang="zh-TW" altLang="zh-TW" sz="2400" dirty="0" smtClean="0"/>
              <a:t>。</a:t>
            </a:r>
            <a:endParaRPr lang="en-US" altLang="zh-TW" sz="2400" dirty="0" smtClean="0"/>
          </a:p>
          <a:p>
            <a:endParaRPr lang="en-US" altLang="zh-TW" sz="2400" dirty="0"/>
          </a:p>
          <a:p>
            <a:endParaRPr lang="en-US" altLang="zh-TW" sz="2400" dirty="0" smtClean="0"/>
          </a:p>
          <a:p>
            <a:endParaRPr lang="en-US" altLang="zh-TW" sz="2400" dirty="0"/>
          </a:p>
          <a:p>
            <a:pPr marL="82296" indent="0">
              <a:buNone/>
            </a:pPr>
            <a:endParaRPr lang="en-US" altLang="zh-TW" sz="2400" dirty="0" smtClean="0"/>
          </a:p>
        </p:txBody>
      </p:sp>
      <p:pic>
        <p:nvPicPr>
          <p:cNvPr id="6" name="圖片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547664" y="3037702"/>
            <a:ext cx="6717884" cy="1284648"/>
          </a:xfrm>
          <a:prstGeom prst="rect">
            <a:avLst/>
          </a:prstGeom>
        </p:spPr>
      </p:pic>
      <p:graphicFrame>
        <p:nvGraphicFramePr>
          <p:cNvPr id="7" name="表格 6"/>
          <p:cNvGraphicFramePr>
            <a:graphicFrameLocks noGrp="1"/>
          </p:cNvGraphicFramePr>
          <p:nvPr>
            <p:extLst>
              <p:ext uri="{D42A27DB-BD31-4B8C-83A1-F6EECF244321}">
                <p14:modId xmlns:p14="http://schemas.microsoft.com/office/powerpoint/2010/main" xmlns="" val="1307664095"/>
              </p:ext>
            </p:extLst>
          </p:nvPr>
        </p:nvGraphicFramePr>
        <p:xfrm>
          <a:off x="1563624" y="4120504"/>
          <a:ext cx="7203128" cy="2592289"/>
        </p:xfrm>
        <a:graphic>
          <a:graphicData uri="http://schemas.openxmlformats.org/drawingml/2006/table">
            <a:tbl>
              <a:tblPr firstRow="1" firstCol="1" bandRow="1">
                <a:tableStyleId>{5C22544A-7EE6-4342-B048-85BDC9FD1C3A}</a:tableStyleId>
              </a:tblPr>
              <a:tblGrid>
                <a:gridCol w="2450600"/>
                <a:gridCol w="2376264"/>
                <a:gridCol w="2376264"/>
              </a:tblGrid>
              <a:tr h="887230">
                <a:tc>
                  <a:txBody>
                    <a:bodyPr/>
                    <a:lstStyle/>
                    <a:p>
                      <a:pPr algn="ctr">
                        <a:spcAft>
                          <a:spcPts val="0"/>
                        </a:spcAft>
                      </a:pPr>
                      <a:r>
                        <a:rPr lang="zh-TW" sz="1350" kern="0" dirty="0">
                          <a:effectLst/>
                        </a:rPr>
                        <a:t>名稱</a:t>
                      </a:r>
                      <a:endParaRPr lang="zh-TW" sz="1200" kern="100" dirty="0">
                        <a:effectLst/>
                        <a:latin typeface="Calibri"/>
                        <a:ea typeface="新細明體"/>
                        <a:cs typeface="Times New Roman"/>
                      </a:endParaRPr>
                    </a:p>
                  </a:txBody>
                  <a:tcPr marL="9525" marR="9525" marT="9525" marB="9525" anchor="ctr"/>
                </a:tc>
                <a:tc>
                  <a:txBody>
                    <a:bodyPr/>
                    <a:lstStyle/>
                    <a:p>
                      <a:pPr algn="ctr">
                        <a:spcAft>
                          <a:spcPts val="0"/>
                        </a:spcAft>
                      </a:pPr>
                      <a:r>
                        <a:rPr lang="zh-TW" sz="1350" kern="0">
                          <a:effectLst/>
                        </a:rPr>
                        <a:t>溫　度</a:t>
                      </a:r>
                      <a:endParaRPr lang="zh-TW" sz="1200" kern="100">
                        <a:effectLst/>
                        <a:latin typeface="Calibri"/>
                        <a:ea typeface="新細明體"/>
                        <a:cs typeface="Times New Roman"/>
                      </a:endParaRPr>
                    </a:p>
                  </a:txBody>
                  <a:tcPr marL="9525" marR="9525" marT="9525" marB="9525" anchor="ctr"/>
                </a:tc>
                <a:tc>
                  <a:txBody>
                    <a:bodyPr/>
                    <a:lstStyle/>
                    <a:p>
                      <a:pPr algn="ctr">
                        <a:spcAft>
                          <a:spcPts val="0"/>
                        </a:spcAft>
                      </a:pPr>
                      <a:r>
                        <a:rPr lang="zh-TW" sz="1350" kern="0" dirty="0">
                          <a:effectLst/>
                        </a:rPr>
                        <a:t>密度（單位：</a:t>
                      </a:r>
                      <a:r>
                        <a:rPr lang="en-US" sz="1350" kern="0" dirty="0">
                          <a:effectLst/>
                        </a:rPr>
                        <a:t>g/cm</a:t>
                      </a:r>
                      <a:r>
                        <a:rPr lang="en-US" sz="1350" kern="0" baseline="30000" dirty="0">
                          <a:effectLst/>
                        </a:rPr>
                        <a:t>3</a:t>
                      </a:r>
                      <a:r>
                        <a:rPr lang="zh-TW" sz="1350" kern="0" dirty="0">
                          <a:effectLst/>
                        </a:rPr>
                        <a:t>）</a:t>
                      </a:r>
                      <a:endParaRPr lang="zh-TW" sz="1200" kern="100" dirty="0">
                        <a:effectLst/>
                        <a:latin typeface="Calibri"/>
                        <a:ea typeface="新細明體"/>
                        <a:cs typeface="Times New Roman"/>
                      </a:endParaRPr>
                    </a:p>
                  </a:txBody>
                  <a:tcPr marL="9525" marR="9525" marT="9525" marB="9525" anchor="ctr"/>
                </a:tc>
              </a:tr>
              <a:tr h="248117">
                <a:tc rowSpan="5">
                  <a:txBody>
                    <a:bodyPr/>
                    <a:lstStyle/>
                    <a:p>
                      <a:pPr algn="ctr">
                        <a:spcAft>
                          <a:spcPts val="0"/>
                        </a:spcAft>
                      </a:pPr>
                      <a:r>
                        <a:rPr lang="zh-TW" sz="1350" kern="0" dirty="0">
                          <a:effectLst/>
                        </a:rPr>
                        <a:t>水</a:t>
                      </a:r>
                      <a:endParaRPr lang="zh-TW" sz="1200" kern="100" dirty="0">
                        <a:effectLst/>
                        <a:latin typeface="Calibri"/>
                        <a:ea typeface="新細明體"/>
                        <a:cs typeface="Times New Roman"/>
                      </a:endParaRPr>
                    </a:p>
                  </a:txBody>
                  <a:tcPr marL="9525" marR="9525" marT="9525" marB="9525" anchor="ctr"/>
                </a:tc>
                <a:tc>
                  <a:txBody>
                    <a:bodyPr/>
                    <a:lstStyle/>
                    <a:p>
                      <a:pPr marR="114300" algn="r">
                        <a:spcAft>
                          <a:spcPts val="0"/>
                        </a:spcAft>
                      </a:pPr>
                      <a:r>
                        <a:rPr lang="en-US" sz="1350" kern="0">
                          <a:effectLst/>
                        </a:rPr>
                        <a:t>0℃</a:t>
                      </a:r>
                      <a:endParaRPr lang="zh-TW" sz="1200" kern="100">
                        <a:effectLst/>
                        <a:latin typeface="Calibri"/>
                        <a:ea typeface="新細明體"/>
                        <a:cs typeface="Times New Roman"/>
                      </a:endParaRPr>
                    </a:p>
                  </a:txBody>
                  <a:tcPr marL="9525" marR="9525" marT="9525" marB="9525" anchor="ctr"/>
                </a:tc>
                <a:tc>
                  <a:txBody>
                    <a:bodyPr/>
                    <a:lstStyle/>
                    <a:p>
                      <a:pPr marL="285750">
                        <a:spcAft>
                          <a:spcPts val="0"/>
                        </a:spcAft>
                      </a:pPr>
                      <a:r>
                        <a:rPr lang="en-US" sz="1350" kern="0">
                          <a:effectLst/>
                        </a:rPr>
                        <a:t>0.9999</a:t>
                      </a:r>
                      <a:endParaRPr lang="zh-TW" sz="1200" kern="100">
                        <a:effectLst/>
                        <a:latin typeface="Calibri"/>
                        <a:ea typeface="新細明體"/>
                        <a:cs typeface="Times New Roman"/>
                      </a:endParaRPr>
                    </a:p>
                  </a:txBody>
                  <a:tcPr marL="9525" marR="9525" marT="9525" marB="9525" anchor="ctr"/>
                </a:tc>
              </a:tr>
              <a:tr h="464474">
                <a:tc vMerge="1">
                  <a:txBody>
                    <a:bodyPr/>
                    <a:lstStyle/>
                    <a:p>
                      <a:endParaRPr lang="zh-TW" altLang="en-US"/>
                    </a:p>
                  </a:txBody>
                  <a:tcPr/>
                </a:tc>
                <a:tc>
                  <a:txBody>
                    <a:bodyPr/>
                    <a:lstStyle/>
                    <a:p>
                      <a:pPr marR="114300" algn="r">
                        <a:spcAft>
                          <a:spcPts val="0"/>
                        </a:spcAft>
                      </a:pPr>
                      <a:r>
                        <a:rPr lang="en-US" sz="1350" kern="0">
                          <a:effectLst/>
                        </a:rPr>
                        <a:t>4℃</a:t>
                      </a:r>
                      <a:endParaRPr lang="zh-TW" sz="1200" kern="100">
                        <a:effectLst/>
                        <a:latin typeface="Calibri"/>
                        <a:ea typeface="新細明體"/>
                        <a:cs typeface="Times New Roman"/>
                      </a:endParaRPr>
                    </a:p>
                  </a:txBody>
                  <a:tcPr marL="9525" marR="9525" marT="9525" marB="9525" anchor="ctr"/>
                </a:tc>
                <a:tc>
                  <a:txBody>
                    <a:bodyPr/>
                    <a:lstStyle/>
                    <a:p>
                      <a:pPr marL="285750">
                        <a:spcAft>
                          <a:spcPts val="0"/>
                        </a:spcAft>
                      </a:pPr>
                      <a:r>
                        <a:rPr lang="en-US" sz="1350" kern="0">
                          <a:effectLst/>
                        </a:rPr>
                        <a:t>1.0000</a:t>
                      </a:r>
                      <a:r>
                        <a:rPr lang="zh-TW" sz="1350" kern="0">
                          <a:effectLst/>
                        </a:rPr>
                        <a:t>（最大）</a:t>
                      </a:r>
                      <a:endParaRPr lang="zh-TW" sz="1200" kern="100">
                        <a:effectLst/>
                        <a:latin typeface="Calibri"/>
                        <a:ea typeface="新細明體"/>
                        <a:cs typeface="Times New Roman"/>
                      </a:endParaRPr>
                    </a:p>
                  </a:txBody>
                  <a:tcPr marL="9525" marR="9525" marT="9525" marB="9525" anchor="ctr"/>
                </a:tc>
              </a:tr>
              <a:tr h="248117">
                <a:tc vMerge="1">
                  <a:txBody>
                    <a:bodyPr/>
                    <a:lstStyle/>
                    <a:p>
                      <a:endParaRPr lang="zh-TW" altLang="en-US"/>
                    </a:p>
                  </a:txBody>
                  <a:tcPr/>
                </a:tc>
                <a:tc>
                  <a:txBody>
                    <a:bodyPr/>
                    <a:lstStyle/>
                    <a:p>
                      <a:pPr marR="114300" algn="r">
                        <a:spcAft>
                          <a:spcPts val="0"/>
                        </a:spcAft>
                      </a:pPr>
                      <a:r>
                        <a:rPr lang="en-US" sz="1350" kern="0" dirty="0">
                          <a:effectLst/>
                        </a:rPr>
                        <a:t>15℃</a:t>
                      </a:r>
                      <a:endParaRPr lang="zh-TW" sz="1200" kern="100" dirty="0">
                        <a:effectLst/>
                        <a:latin typeface="Calibri"/>
                        <a:ea typeface="新細明體"/>
                        <a:cs typeface="Times New Roman"/>
                      </a:endParaRPr>
                    </a:p>
                  </a:txBody>
                  <a:tcPr marL="9525" marR="9525" marT="9525" marB="9525" anchor="ctr"/>
                </a:tc>
                <a:tc>
                  <a:txBody>
                    <a:bodyPr/>
                    <a:lstStyle/>
                    <a:p>
                      <a:pPr marL="285750">
                        <a:spcAft>
                          <a:spcPts val="0"/>
                        </a:spcAft>
                      </a:pPr>
                      <a:r>
                        <a:rPr lang="en-US" sz="1350" kern="0">
                          <a:effectLst/>
                        </a:rPr>
                        <a:t>0.9991</a:t>
                      </a:r>
                      <a:endParaRPr lang="zh-TW" sz="1200" kern="100">
                        <a:effectLst/>
                        <a:latin typeface="Calibri"/>
                        <a:ea typeface="新細明體"/>
                        <a:cs typeface="Times New Roman"/>
                      </a:endParaRPr>
                    </a:p>
                  </a:txBody>
                  <a:tcPr marL="9525" marR="9525" marT="9525" marB="9525" anchor="ctr"/>
                </a:tc>
              </a:tr>
              <a:tr h="248117">
                <a:tc vMerge="1">
                  <a:txBody>
                    <a:bodyPr/>
                    <a:lstStyle/>
                    <a:p>
                      <a:endParaRPr lang="zh-TW" altLang="en-US"/>
                    </a:p>
                  </a:txBody>
                  <a:tcPr/>
                </a:tc>
                <a:tc>
                  <a:txBody>
                    <a:bodyPr/>
                    <a:lstStyle/>
                    <a:p>
                      <a:pPr marR="114300" algn="r">
                        <a:spcAft>
                          <a:spcPts val="0"/>
                        </a:spcAft>
                      </a:pPr>
                      <a:r>
                        <a:rPr lang="en-US" sz="1350" kern="0" dirty="0">
                          <a:effectLst/>
                        </a:rPr>
                        <a:t>25℃</a:t>
                      </a:r>
                      <a:endParaRPr lang="zh-TW" sz="1200" kern="100" dirty="0">
                        <a:effectLst/>
                        <a:latin typeface="Calibri"/>
                        <a:ea typeface="新細明體"/>
                        <a:cs typeface="Times New Roman"/>
                      </a:endParaRPr>
                    </a:p>
                  </a:txBody>
                  <a:tcPr marL="9525" marR="9525" marT="9525" marB="9525" anchor="ctr"/>
                </a:tc>
                <a:tc>
                  <a:txBody>
                    <a:bodyPr/>
                    <a:lstStyle/>
                    <a:p>
                      <a:pPr marL="285750">
                        <a:spcAft>
                          <a:spcPts val="0"/>
                        </a:spcAft>
                      </a:pPr>
                      <a:r>
                        <a:rPr lang="en-US" sz="1350" kern="0">
                          <a:effectLst/>
                        </a:rPr>
                        <a:t>0.9971</a:t>
                      </a:r>
                      <a:endParaRPr lang="zh-TW" sz="1200" kern="100">
                        <a:effectLst/>
                        <a:latin typeface="Calibri"/>
                        <a:ea typeface="新細明體"/>
                        <a:cs typeface="Times New Roman"/>
                      </a:endParaRPr>
                    </a:p>
                  </a:txBody>
                  <a:tcPr marL="9525" marR="9525" marT="9525" marB="9525" anchor="ctr"/>
                </a:tc>
              </a:tr>
              <a:tr h="248117">
                <a:tc vMerge="1">
                  <a:txBody>
                    <a:bodyPr/>
                    <a:lstStyle/>
                    <a:p>
                      <a:endParaRPr lang="zh-TW" altLang="en-US"/>
                    </a:p>
                  </a:txBody>
                  <a:tcPr/>
                </a:tc>
                <a:tc>
                  <a:txBody>
                    <a:bodyPr/>
                    <a:lstStyle/>
                    <a:p>
                      <a:pPr marR="114300" algn="r">
                        <a:spcAft>
                          <a:spcPts val="0"/>
                        </a:spcAft>
                      </a:pPr>
                      <a:r>
                        <a:rPr lang="en-US" sz="1350" kern="0" dirty="0">
                          <a:effectLst/>
                        </a:rPr>
                        <a:t>100℃</a:t>
                      </a:r>
                      <a:endParaRPr lang="zh-TW" sz="1200" kern="100" dirty="0">
                        <a:effectLst/>
                        <a:latin typeface="Calibri"/>
                        <a:ea typeface="新細明體"/>
                        <a:cs typeface="Times New Roman"/>
                      </a:endParaRPr>
                    </a:p>
                  </a:txBody>
                  <a:tcPr marL="9525" marR="9525" marT="9525" marB="9525" anchor="ctr"/>
                </a:tc>
                <a:tc>
                  <a:txBody>
                    <a:bodyPr/>
                    <a:lstStyle/>
                    <a:p>
                      <a:pPr marL="285750">
                        <a:spcAft>
                          <a:spcPts val="0"/>
                        </a:spcAft>
                      </a:pPr>
                      <a:r>
                        <a:rPr lang="en-US" sz="1350" kern="0">
                          <a:effectLst/>
                        </a:rPr>
                        <a:t>0.9584</a:t>
                      </a:r>
                      <a:endParaRPr lang="zh-TW" sz="1200" kern="100">
                        <a:effectLst/>
                        <a:latin typeface="Calibri"/>
                        <a:ea typeface="新細明體"/>
                        <a:cs typeface="Times New Roman"/>
                      </a:endParaRPr>
                    </a:p>
                  </a:txBody>
                  <a:tcPr marL="9525" marR="9525" marT="9525" marB="9525" anchor="ctr"/>
                </a:tc>
              </a:tr>
              <a:tr h="248117">
                <a:tc>
                  <a:txBody>
                    <a:bodyPr/>
                    <a:lstStyle/>
                    <a:p>
                      <a:pPr algn="ctr">
                        <a:spcAft>
                          <a:spcPts val="0"/>
                        </a:spcAft>
                      </a:pPr>
                      <a:r>
                        <a:rPr lang="zh-TW" sz="1350" kern="0">
                          <a:effectLst/>
                        </a:rPr>
                        <a:t>冰</a:t>
                      </a:r>
                      <a:endParaRPr lang="zh-TW" sz="1200" kern="100">
                        <a:effectLst/>
                        <a:latin typeface="Calibri"/>
                        <a:ea typeface="新細明體"/>
                        <a:cs typeface="Times New Roman"/>
                      </a:endParaRPr>
                    </a:p>
                  </a:txBody>
                  <a:tcPr marL="9525" marR="9525" marT="9525" marB="9525" anchor="ctr"/>
                </a:tc>
                <a:tc>
                  <a:txBody>
                    <a:bodyPr/>
                    <a:lstStyle/>
                    <a:p>
                      <a:pPr marR="114300" algn="r">
                        <a:spcAft>
                          <a:spcPts val="0"/>
                        </a:spcAft>
                      </a:pPr>
                      <a:r>
                        <a:rPr lang="en-US" sz="1350" kern="0" dirty="0">
                          <a:effectLst/>
                        </a:rPr>
                        <a:t>0℃</a:t>
                      </a:r>
                      <a:endParaRPr lang="zh-TW" sz="1200" kern="100" dirty="0">
                        <a:effectLst/>
                        <a:latin typeface="Calibri"/>
                        <a:ea typeface="新細明體"/>
                        <a:cs typeface="Times New Roman"/>
                      </a:endParaRPr>
                    </a:p>
                  </a:txBody>
                  <a:tcPr marL="9525" marR="9525" marT="9525" marB="9525" anchor="ctr"/>
                </a:tc>
                <a:tc>
                  <a:txBody>
                    <a:bodyPr/>
                    <a:lstStyle/>
                    <a:p>
                      <a:pPr marL="285750">
                        <a:spcAft>
                          <a:spcPts val="0"/>
                        </a:spcAft>
                      </a:pPr>
                      <a:r>
                        <a:rPr lang="en-US" sz="1350" kern="0" dirty="0">
                          <a:effectLst/>
                        </a:rPr>
                        <a:t>0.917</a:t>
                      </a:r>
                      <a:endParaRPr lang="zh-TW" sz="1200" kern="100" dirty="0">
                        <a:effectLst/>
                        <a:latin typeface="Calibri"/>
                        <a:ea typeface="新細明體"/>
                        <a:cs typeface="Times New Roman"/>
                      </a:endParaRPr>
                    </a:p>
                  </a:txBody>
                  <a:tcPr marL="9525" marR="9525" marT="9525" marB="9525" anchor="ctr"/>
                </a:tc>
              </a:tr>
            </a:tbl>
          </a:graphicData>
        </a:graphic>
      </p:graphicFrame>
    </p:spTree>
    <p:extLst>
      <p:ext uri="{BB962C8B-B14F-4D97-AF65-F5344CB8AC3E}">
        <p14:creationId xmlns:p14="http://schemas.microsoft.com/office/powerpoint/2010/main" xmlns="" val="30236167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zh-TW" b="1" dirty="0">
                <a:effectLst/>
              </a:rPr>
              <a:t>水從表面開始結冰</a:t>
            </a:r>
            <a:endParaRPr lang="zh-TW" altLang="en-US" dirty="0"/>
          </a:p>
        </p:txBody>
      </p:sp>
      <p:sp>
        <p:nvSpPr>
          <p:cNvPr id="3" name="內容版面配置區 2"/>
          <p:cNvSpPr>
            <a:spLocks noGrp="1"/>
          </p:cNvSpPr>
          <p:nvPr>
            <p:ph idx="1"/>
          </p:nvPr>
        </p:nvSpPr>
        <p:spPr/>
        <p:txBody>
          <a:bodyPr>
            <a:noAutofit/>
          </a:bodyPr>
          <a:lstStyle/>
          <a:p>
            <a:r>
              <a:rPr lang="en-US" altLang="zh-TW" sz="2800" dirty="0">
                <a:latin typeface="+mj-ea"/>
                <a:ea typeface="+mj-ea"/>
              </a:rPr>
              <a:t> 1.</a:t>
            </a:r>
            <a:r>
              <a:rPr lang="zh-TW" altLang="zh-TW" sz="2800" dirty="0">
                <a:latin typeface="+mj-ea"/>
                <a:ea typeface="+mj-ea"/>
              </a:rPr>
              <a:t>水的密度在</a:t>
            </a:r>
            <a:r>
              <a:rPr lang="en-US" altLang="zh-TW" sz="2800" dirty="0">
                <a:latin typeface="+mj-ea"/>
                <a:ea typeface="+mj-ea"/>
              </a:rPr>
              <a:t>4℃</a:t>
            </a:r>
            <a:r>
              <a:rPr lang="zh-TW" altLang="zh-TW" sz="2800" dirty="0">
                <a:latin typeface="+mj-ea"/>
                <a:ea typeface="+mj-ea"/>
              </a:rPr>
              <a:t>時達最大值，這個性質對寒冷地區的水族生物很重要。</a:t>
            </a:r>
            <a:r>
              <a:rPr lang="en-US" altLang="zh-TW" sz="2800" dirty="0">
                <a:latin typeface="+mj-ea"/>
                <a:ea typeface="+mj-ea"/>
              </a:rPr>
              <a:t/>
            </a:r>
            <a:br>
              <a:rPr lang="en-US" altLang="zh-TW" sz="2800" dirty="0">
                <a:latin typeface="+mj-ea"/>
                <a:ea typeface="+mj-ea"/>
              </a:rPr>
            </a:br>
            <a:r>
              <a:rPr lang="en-US" altLang="zh-TW" sz="2800" dirty="0">
                <a:latin typeface="+mj-ea"/>
                <a:ea typeface="+mj-ea"/>
              </a:rPr>
              <a:t> 2.</a:t>
            </a:r>
            <a:r>
              <a:rPr lang="zh-TW" altLang="zh-TW" sz="2800" dirty="0">
                <a:latin typeface="+mj-ea"/>
                <a:ea typeface="+mj-ea"/>
              </a:rPr>
              <a:t>當天氣變冷，氣溫降低，水面的溫度也開始下降。</a:t>
            </a:r>
            <a:r>
              <a:rPr lang="en-US" altLang="zh-TW" sz="2800" dirty="0">
                <a:latin typeface="+mj-ea"/>
                <a:ea typeface="+mj-ea"/>
              </a:rPr>
              <a:t/>
            </a:r>
            <a:br>
              <a:rPr lang="en-US" altLang="zh-TW" sz="2800" dirty="0">
                <a:latin typeface="+mj-ea"/>
                <a:ea typeface="+mj-ea"/>
              </a:rPr>
            </a:br>
            <a:r>
              <a:rPr lang="zh-TW" altLang="zh-TW" sz="2800" dirty="0">
                <a:latin typeface="+mj-ea"/>
                <a:ea typeface="+mj-ea"/>
              </a:rPr>
              <a:t>　</a:t>
            </a:r>
            <a:r>
              <a:rPr lang="en-US" altLang="zh-TW" sz="2800" dirty="0">
                <a:latin typeface="+mj-ea"/>
                <a:ea typeface="+mj-ea"/>
              </a:rPr>
              <a:t> (1) </a:t>
            </a:r>
            <a:r>
              <a:rPr lang="zh-TW" altLang="zh-TW" sz="2800" dirty="0">
                <a:latin typeface="+mj-ea"/>
                <a:ea typeface="+mj-ea"/>
              </a:rPr>
              <a:t>當水面溫度逐漸降到</a:t>
            </a:r>
            <a:r>
              <a:rPr lang="en-US" altLang="zh-TW" sz="2800" dirty="0">
                <a:latin typeface="+mj-ea"/>
                <a:ea typeface="+mj-ea"/>
              </a:rPr>
              <a:t>4℃</a:t>
            </a:r>
            <a:r>
              <a:rPr lang="zh-TW" altLang="zh-TW" sz="2800" dirty="0">
                <a:latin typeface="+mj-ea"/>
                <a:ea typeface="+mj-ea"/>
              </a:rPr>
              <a:t>時，則表面的冷水因密度增大而下沉</a:t>
            </a:r>
            <a:r>
              <a:rPr lang="zh-TW" altLang="zh-TW" sz="2800" dirty="0" smtClean="0">
                <a:latin typeface="+mj-ea"/>
                <a:ea typeface="+mj-ea"/>
              </a:rPr>
              <a:t>。</a:t>
            </a:r>
            <a:r>
              <a:rPr lang="en-US" altLang="zh-TW" sz="2800" dirty="0">
                <a:latin typeface="+mj-ea"/>
                <a:ea typeface="+mj-ea"/>
              </a:rPr>
              <a:t/>
            </a:r>
            <a:br>
              <a:rPr lang="en-US" altLang="zh-TW" sz="2800" dirty="0">
                <a:latin typeface="+mj-ea"/>
                <a:ea typeface="+mj-ea"/>
              </a:rPr>
            </a:br>
            <a:r>
              <a:rPr lang="zh-TW" altLang="zh-TW" sz="2800" dirty="0">
                <a:latin typeface="+mj-ea"/>
                <a:ea typeface="+mj-ea"/>
              </a:rPr>
              <a:t>　</a:t>
            </a:r>
            <a:r>
              <a:rPr lang="zh-TW" altLang="zh-TW" sz="2800" b="1" dirty="0">
                <a:latin typeface="+mj-ea"/>
                <a:ea typeface="+mj-ea"/>
              </a:rPr>
              <a:t>註：</a:t>
            </a:r>
            <a:r>
              <a:rPr lang="zh-TW" altLang="zh-TW" sz="2800" dirty="0">
                <a:latin typeface="+mj-ea"/>
                <a:ea typeface="+mj-ea"/>
              </a:rPr>
              <a:t>在夏天，由於湖水受陽光照射時，表層的水溫上升而密度變小，底部的水溫較表層水溫為低，因此游泳時要注意這種情形。</a:t>
            </a:r>
            <a:endParaRPr lang="zh-TW" altLang="en-US" sz="2800" dirty="0">
              <a:latin typeface="+mj-ea"/>
              <a:ea typeface="+mj-ea"/>
            </a:endParaRPr>
          </a:p>
        </p:txBody>
      </p:sp>
    </p:spTree>
    <p:extLst>
      <p:ext uri="{BB962C8B-B14F-4D97-AF65-F5344CB8AC3E}">
        <p14:creationId xmlns:p14="http://schemas.microsoft.com/office/powerpoint/2010/main" xmlns="" val="1409335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en-US" dirty="0" smtClean="0"/>
              <a:t>開發構思</a:t>
            </a:r>
            <a:endParaRPr lang="zh-TW" altLang="en-US" dirty="0"/>
          </a:p>
        </p:txBody>
      </p:sp>
      <p:sp>
        <p:nvSpPr>
          <p:cNvPr id="3" name="內容版面配置區 2"/>
          <p:cNvSpPr>
            <a:spLocks noGrp="1"/>
          </p:cNvSpPr>
          <p:nvPr>
            <p:ph idx="1"/>
          </p:nvPr>
        </p:nvSpPr>
        <p:spPr/>
        <p:txBody>
          <a:bodyPr/>
          <a:lstStyle/>
          <a:p>
            <a:r>
              <a:rPr lang="en-US" altLang="zh-TW" sz="2400" dirty="0" err="1">
                <a:latin typeface="+mj-ea"/>
                <a:ea typeface="+mj-ea"/>
              </a:rPr>
              <a:t>Twitterrific</a:t>
            </a:r>
            <a:r>
              <a:rPr lang="en-US" altLang="zh-TW" sz="2400" dirty="0">
                <a:latin typeface="+mj-ea"/>
                <a:ea typeface="+mj-ea"/>
              </a:rPr>
              <a:t> </a:t>
            </a:r>
            <a:r>
              <a:rPr lang="zh-TW" altLang="zh-TW" sz="2400" dirty="0">
                <a:latin typeface="+mj-ea"/>
                <a:ea typeface="+mj-ea"/>
              </a:rPr>
              <a:t>應該是由有經驗的</a:t>
            </a:r>
            <a:r>
              <a:rPr lang="en-US" altLang="zh-TW" sz="2400" dirty="0">
                <a:latin typeface="+mj-ea"/>
                <a:ea typeface="+mj-ea"/>
              </a:rPr>
              <a:t>Objective-C </a:t>
            </a:r>
            <a:r>
              <a:rPr lang="zh-TW" altLang="zh-TW" sz="2400" dirty="0">
                <a:latin typeface="+mj-ea"/>
                <a:ea typeface="+mj-ea"/>
              </a:rPr>
              <a:t>開發者花了大概是一個月</a:t>
            </a:r>
            <a:r>
              <a:rPr lang="en-US" altLang="zh-TW" sz="2400" dirty="0">
                <a:latin typeface="+mj-ea"/>
                <a:ea typeface="+mj-ea"/>
              </a:rPr>
              <a:t>(</a:t>
            </a:r>
            <a:r>
              <a:rPr lang="zh-TW" altLang="zh-TW" sz="2400" dirty="0">
                <a:latin typeface="+mj-ea"/>
                <a:ea typeface="+mj-ea"/>
              </a:rPr>
              <a:t>約為</a:t>
            </a:r>
            <a:r>
              <a:rPr lang="en-US" altLang="zh-TW" sz="2400" dirty="0">
                <a:latin typeface="+mj-ea"/>
                <a:ea typeface="+mj-ea"/>
              </a:rPr>
              <a:t>160</a:t>
            </a:r>
            <a:r>
              <a:rPr lang="zh-TW" altLang="zh-TW" sz="2400" dirty="0">
                <a:latin typeface="+mj-ea"/>
                <a:ea typeface="+mj-ea"/>
              </a:rPr>
              <a:t>工作小時</a:t>
            </a:r>
            <a:r>
              <a:rPr lang="en-US" altLang="zh-TW" sz="2400" dirty="0">
                <a:latin typeface="+mj-ea"/>
                <a:ea typeface="+mj-ea"/>
              </a:rPr>
              <a:t>)</a:t>
            </a:r>
            <a:r>
              <a:rPr lang="zh-TW" altLang="zh-TW" sz="2400" dirty="0">
                <a:latin typeface="+mj-ea"/>
                <a:ea typeface="+mj-ea"/>
              </a:rPr>
              <a:t>，加上一個視覺設計師大概一週</a:t>
            </a:r>
            <a:r>
              <a:rPr lang="en-US" altLang="zh-TW" sz="2400" dirty="0">
                <a:latin typeface="+mj-ea"/>
                <a:ea typeface="+mj-ea"/>
              </a:rPr>
              <a:t>(</a:t>
            </a:r>
            <a:r>
              <a:rPr lang="zh-TW" altLang="zh-TW" sz="2400" dirty="0">
                <a:latin typeface="+mj-ea"/>
                <a:ea typeface="+mj-ea"/>
              </a:rPr>
              <a:t>約為</a:t>
            </a:r>
            <a:r>
              <a:rPr lang="en-US" altLang="zh-TW" sz="2400" dirty="0">
                <a:latin typeface="+mj-ea"/>
                <a:ea typeface="+mj-ea"/>
              </a:rPr>
              <a:t>40</a:t>
            </a:r>
            <a:r>
              <a:rPr lang="zh-TW" altLang="zh-TW" sz="2400" dirty="0">
                <a:latin typeface="+mj-ea"/>
                <a:ea typeface="+mj-ea"/>
              </a:rPr>
              <a:t>工作小時</a:t>
            </a:r>
            <a:r>
              <a:rPr lang="en-US" altLang="zh-TW" sz="2400" dirty="0">
                <a:latin typeface="+mj-ea"/>
                <a:ea typeface="+mj-ea"/>
              </a:rPr>
              <a:t>)</a:t>
            </a:r>
            <a:r>
              <a:rPr lang="zh-TW" altLang="zh-TW" sz="2400" dirty="0">
                <a:latin typeface="+mj-ea"/>
                <a:ea typeface="+mj-ea"/>
              </a:rPr>
              <a:t>所完成，而這只是最佳的狀況，加上測試、微調以製作高品質應用程式的時間，大概還要花上另一個月</a:t>
            </a:r>
            <a:r>
              <a:rPr lang="zh-TW" altLang="zh-TW" dirty="0"/>
              <a:t>。</a:t>
            </a:r>
          </a:p>
          <a:p>
            <a:endParaRPr lang="zh-TW" altLang="en-US" dirty="0"/>
          </a:p>
        </p:txBody>
      </p:sp>
      <p:pic>
        <p:nvPicPr>
          <p:cNvPr id="4" name="圖片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572000" y="3717032"/>
            <a:ext cx="3980160" cy="2975170"/>
          </a:xfrm>
          <a:prstGeom prst="rect">
            <a:avLst/>
          </a:prstGeom>
        </p:spPr>
      </p:pic>
    </p:spTree>
    <p:extLst>
      <p:ext uri="{BB962C8B-B14F-4D97-AF65-F5344CB8AC3E}">
        <p14:creationId xmlns:p14="http://schemas.microsoft.com/office/powerpoint/2010/main" xmlns="" val="553960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zh-TW" sz="4000" dirty="0">
                <a:solidFill>
                  <a:srgbClr val="FF0000"/>
                </a:solidFill>
              </a:rPr>
              <a:t>預算</a:t>
            </a:r>
            <a:r>
              <a:rPr lang="zh-TW" altLang="zh-TW" sz="4000" dirty="0" smtClean="0">
                <a:solidFill>
                  <a:srgbClr val="FF0000"/>
                </a:solidFill>
              </a:rPr>
              <a:t>支出</a:t>
            </a:r>
            <a:endParaRPr lang="zh-TW" altLang="en-US" sz="4000" dirty="0">
              <a:solidFill>
                <a:srgbClr val="FF0000"/>
              </a:solidFill>
            </a:endParaRPr>
          </a:p>
        </p:txBody>
      </p:sp>
      <p:sp>
        <p:nvSpPr>
          <p:cNvPr id="3" name="內容版面配置區 2"/>
          <p:cNvSpPr>
            <a:spLocks noGrp="1"/>
          </p:cNvSpPr>
          <p:nvPr>
            <p:ph idx="1"/>
          </p:nvPr>
        </p:nvSpPr>
        <p:spPr/>
        <p:txBody>
          <a:bodyPr/>
          <a:lstStyle/>
          <a:p>
            <a:r>
              <a:rPr lang="zh-TW" altLang="zh-TW" sz="2000" dirty="0">
                <a:solidFill>
                  <a:srgbClr val="FF0000"/>
                </a:solidFill>
                <a:latin typeface="+mj-ea"/>
                <a:ea typeface="+mj-ea"/>
              </a:rPr>
              <a:t>身為一個獨立遊戲開發者，時常會遇到對遊戲開發有興趣的朋友</a:t>
            </a:r>
            <a:r>
              <a:rPr lang="zh-TW" altLang="zh-TW" sz="2000" dirty="0" smtClean="0">
                <a:solidFill>
                  <a:srgbClr val="FF0000"/>
                </a:solidFill>
                <a:latin typeface="+mj-ea"/>
                <a:ea typeface="+mj-ea"/>
              </a:rPr>
              <a:t>們</a:t>
            </a:r>
            <a:r>
              <a:rPr lang="zh-TW" altLang="en-US" sz="2000" dirty="0">
                <a:solidFill>
                  <a:srgbClr val="FF0000"/>
                </a:solidFill>
                <a:latin typeface="+mj-ea"/>
                <a:ea typeface="+mj-ea"/>
              </a:rPr>
              <a:t>說到</a:t>
            </a:r>
            <a:r>
              <a:rPr lang="zh-TW" altLang="zh-TW" sz="2000" dirty="0" smtClean="0">
                <a:solidFill>
                  <a:srgbClr val="FF0000"/>
                </a:solidFill>
                <a:latin typeface="+mj-ea"/>
                <a:ea typeface="+mj-ea"/>
              </a:rPr>
              <a:t>，</a:t>
            </a:r>
            <a:r>
              <a:rPr lang="zh-TW" altLang="zh-TW" sz="2000" dirty="0">
                <a:solidFill>
                  <a:srgbClr val="FF0000"/>
                </a:solidFill>
                <a:latin typeface="+mj-ea"/>
                <a:ea typeface="+mj-ea"/>
              </a:rPr>
              <a:t>他們也想寫自己的遊戲但總是沒時間</a:t>
            </a:r>
            <a:r>
              <a:rPr lang="zh-TW" altLang="zh-TW" sz="2000" dirty="0" smtClean="0">
                <a:solidFill>
                  <a:srgbClr val="FF0000"/>
                </a:solidFill>
                <a:latin typeface="+mj-ea"/>
                <a:ea typeface="+mj-ea"/>
              </a:rPr>
              <a:t>。要</a:t>
            </a:r>
            <a:r>
              <a:rPr lang="zh-TW" altLang="zh-TW" sz="2000" dirty="0">
                <a:solidFill>
                  <a:srgbClr val="FF0000"/>
                </a:solidFill>
                <a:latin typeface="+mj-ea"/>
                <a:ea typeface="+mj-ea"/>
              </a:rPr>
              <a:t>開發一款好遊戲很難，但開發一款遊戲卻很容易，然而大多數人卻都卡在後者。</a:t>
            </a:r>
            <a:r>
              <a:rPr lang="zh-TW" altLang="zh-TW" sz="2000" dirty="0" smtClean="0">
                <a:solidFill>
                  <a:srgbClr val="FF0000"/>
                </a:solidFill>
                <a:latin typeface="+mj-ea"/>
                <a:ea typeface="+mj-ea"/>
              </a:rPr>
              <a:t>所以</a:t>
            </a:r>
            <a:r>
              <a:rPr lang="zh-TW" altLang="en-US" sz="2000" dirty="0">
                <a:solidFill>
                  <a:srgbClr val="FF0000"/>
                </a:solidFill>
                <a:latin typeface="+mj-ea"/>
                <a:ea typeface="+mj-ea"/>
              </a:rPr>
              <a:t>決定</a:t>
            </a:r>
            <a:r>
              <a:rPr lang="zh-TW" altLang="zh-TW" sz="2000" dirty="0" smtClean="0">
                <a:solidFill>
                  <a:srgbClr val="FF0000"/>
                </a:solidFill>
                <a:latin typeface="+mj-ea"/>
                <a:ea typeface="+mj-ea"/>
              </a:rPr>
              <a:t>做了個</a:t>
            </a:r>
            <a:r>
              <a:rPr lang="zh-TW" altLang="zh-TW" sz="2000" dirty="0">
                <a:solidFill>
                  <a:srgbClr val="FF0000"/>
                </a:solidFill>
                <a:latin typeface="+mj-ea"/>
                <a:ea typeface="+mj-ea"/>
              </a:rPr>
              <a:t>實驗，測試開發一款遊戲所需要多久時間。最後的成果是</a:t>
            </a:r>
            <a:r>
              <a:rPr lang="en-US" altLang="zh-TW" sz="2000" dirty="0" smtClean="0">
                <a:solidFill>
                  <a:srgbClr val="FF0000"/>
                </a:solidFill>
                <a:latin typeface="+mj-ea"/>
                <a:ea typeface="+mj-ea"/>
              </a:rPr>
              <a:t>:</a:t>
            </a:r>
            <a:endParaRPr lang="zh-TW" altLang="zh-TW" sz="2000" dirty="0">
              <a:solidFill>
                <a:srgbClr val="FF0000"/>
              </a:solidFill>
              <a:latin typeface="+mj-ea"/>
              <a:ea typeface="+mj-ea"/>
            </a:endParaRPr>
          </a:p>
          <a:p>
            <a:r>
              <a:rPr lang="zh-TW" altLang="zh-TW" sz="2000" dirty="0">
                <a:solidFill>
                  <a:srgbClr val="FF0000"/>
                </a:solidFill>
                <a:latin typeface="+mj-ea"/>
                <a:ea typeface="+mj-ea"/>
              </a:rPr>
              <a:t>成品：</a:t>
            </a:r>
            <a:r>
              <a:rPr lang="en-US" altLang="zh-TW" sz="2000" dirty="0" err="1">
                <a:solidFill>
                  <a:srgbClr val="FF0000"/>
                </a:solidFill>
                <a:latin typeface="+mj-ea"/>
                <a:ea typeface="+mj-ea"/>
              </a:rPr>
              <a:t>iOS</a:t>
            </a:r>
            <a:r>
              <a:rPr lang="en-US" altLang="zh-TW" sz="2000" dirty="0">
                <a:solidFill>
                  <a:srgbClr val="FF0000"/>
                </a:solidFill>
                <a:latin typeface="+mj-ea"/>
                <a:ea typeface="+mj-ea"/>
              </a:rPr>
              <a:t> APP </a:t>
            </a:r>
            <a:r>
              <a:rPr lang="zh-TW" altLang="zh-TW" sz="2000" dirty="0">
                <a:solidFill>
                  <a:srgbClr val="FF0000"/>
                </a:solidFill>
                <a:latin typeface="+mj-ea"/>
                <a:ea typeface="+mj-ea"/>
              </a:rPr>
              <a:t>遊戲 『</a:t>
            </a:r>
            <a:r>
              <a:rPr lang="en-US" altLang="zh-TW" sz="2000" u="sng" dirty="0" err="1">
                <a:solidFill>
                  <a:srgbClr val="7030A0"/>
                </a:solidFill>
                <a:latin typeface="+mj-ea"/>
                <a:ea typeface="+mj-ea"/>
                <a:hlinkClick r:id="rId2"/>
              </a:rPr>
              <a:t>海盜尋寶</a:t>
            </a:r>
            <a:r>
              <a:rPr lang="zh-TW" altLang="zh-TW" sz="2000" dirty="0">
                <a:solidFill>
                  <a:srgbClr val="FF0000"/>
                </a:solidFill>
                <a:latin typeface="+mj-ea"/>
                <a:ea typeface="+mj-ea"/>
              </a:rPr>
              <a:t>』</a:t>
            </a:r>
            <a:r>
              <a:rPr lang="en-US" altLang="zh-TW" sz="2000" dirty="0">
                <a:solidFill>
                  <a:srgbClr val="FF0000"/>
                </a:solidFill>
                <a:latin typeface="+mj-ea"/>
                <a:ea typeface="+mj-ea"/>
              </a:rPr>
              <a:t>(</a:t>
            </a:r>
            <a:r>
              <a:rPr lang="zh-TW" altLang="zh-TW" sz="2000" dirty="0">
                <a:solidFill>
                  <a:srgbClr val="FF0000"/>
                </a:solidFill>
                <a:latin typeface="+mj-ea"/>
                <a:ea typeface="+mj-ea"/>
              </a:rPr>
              <a:t>英文名稱是</a:t>
            </a:r>
            <a:r>
              <a:rPr lang="en-US" altLang="zh-TW" sz="2000" dirty="0">
                <a:solidFill>
                  <a:srgbClr val="FF0000"/>
                </a:solidFill>
                <a:latin typeface="+mj-ea"/>
                <a:ea typeface="+mj-ea"/>
              </a:rPr>
              <a:t> </a:t>
            </a:r>
            <a:r>
              <a:rPr lang="en-US" altLang="zh-TW" sz="2000" u="sng" dirty="0">
                <a:solidFill>
                  <a:srgbClr val="FF0000"/>
                </a:solidFill>
                <a:latin typeface="+mj-ea"/>
                <a:ea typeface="+mj-ea"/>
                <a:hlinkClick r:id="rId2"/>
              </a:rPr>
              <a:t>Pirate and Treasure</a:t>
            </a:r>
            <a:r>
              <a:rPr lang="en-US" altLang="zh-TW" sz="2000" dirty="0">
                <a:solidFill>
                  <a:srgbClr val="FF0000"/>
                </a:solidFill>
                <a:latin typeface="+mj-ea"/>
                <a:ea typeface="+mj-ea"/>
              </a:rPr>
              <a:t>)</a:t>
            </a:r>
            <a:br>
              <a:rPr lang="en-US" altLang="zh-TW" sz="2000" dirty="0">
                <a:solidFill>
                  <a:srgbClr val="FF0000"/>
                </a:solidFill>
                <a:latin typeface="+mj-ea"/>
                <a:ea typeface="+mj-ea"/>
              </a:rPr>
            </a:br>
            <a:r>
              <a:rPr lang="zh-TW" altLang="zh-TW" sz="2000" dirty="0">
                <a:solidFill>
                  <a:srgbClr val="FF0000"/>
                </a:solidFill>
                <a:latin typeface="+mj-ea"/>
                <a:ea typeface="+mj-ea"/>
              </a:rPr>
              <a:t>總開發時間：</a:t>
            </a:r>
            <a:r>
              <a:rPr lang="en-US" altLang="zh-TW" sz="2000" dirty="0">
                <a:solidFill>
                  <a:srgbClr val="FF0000"/>
                </a:solidFill>
                <a:latin typeface="+mj-ea"/>
                <a:ea typeface="+mj-ea"/>
              </a:rPr>
              <a:t>10</a:t>
            </a:r>
            <a:r>
              <a:rPr lang="zh-TW" altLang="zh-TW" sz="2000" dirty="0">
                <a:solidFill>
                  <a:srgbClr val="FF0000"/>
                </a:solidFill>
                <a:latin typeface="+mj-ea"/>
                <a:ea typeface="+mj-ea"/>
              </a:rPr>
              <a:t>天</a:t>
            </a:r>
            <a:r>
              <a:rPr lang="en-US" altLang="zh-TW" sz="2000" dirty="0">
                <a:solidFill>
                  <a:srgbClr val="FF0000"/>
                </a:solidFill>
                <a:latin typeface="+mj-ea"/>
                <a:ea typeface="+mj-ea"/>
              </a:rPr>
              <a:t/>
            </a:r>
            <a:br>
              <a:rPr lang="en-US" altLang="zh-TW" sz="2000" dirty="0">
                <a:solidFill>
                  <a:srgbClr val="FF0000"/>
                </a:solidFill>
                <a:latin typeface="+mj-ea"/>
                <a:ea typeface="+mj-ea"/>
              </a:rPr>
            </a:br>
            <a:r>
              <a:rPr lang="zh-TW" altLang="zh-TW" sz="2000" dirty="0">
                <a:solidFill>
                  <a:srgbClr val="FF0000"/>
                </a:solidFill>
                <a:latin typeface="+mj-ea"/>
                <a:ea typeface="+mj-ea"/>
              </a:rPr>
              <a:t>總花費：</a:t>
            </a:r>
            <a:r>
              <a:rPr lang="en-US" altLang="zh-TW" sz="2000" dirty="0">
                <a:solidFill>
                  <a:srgbClr val="FF0000"/>
                </a:solidFill>
                <a:latin typeface="+mj-ea"/>
                <a:ea typeface="+mj-ea"/>
              </a:rPr>
              <a:t>2</a:t>
            </a:r>
            <a:r>
              <a:rPr lang="zh-TW" altLang="zh-TW" sz="2000" dirty="0">
                <a:solidFill>
                  <a:srgbClr val="FF0000"/>
                </a:solidFill>
                <a:latin typeface="+mj-ea"/>
                <a:ea typeface="+mj-ea"/>
              </a:rPr>
              <a:t>萬新台幣～</a:t>
            </a:r>
            <a:r>
              <a:rPr lang="en-US" altLang="zh-TW" sz="2000" dirty="0">
                <a:solidFill>
                  <a:srgbClr val="FF0000"/>
                </a:solidFill>
                <a:latin typeface="+mj-ea"/>
                <a:ea typeface="+mj-ea"/>
              </a:rPr>
              <a:t>3</a:t>
            </a:r>
            <a:r>
              <a:rPr lang="zh-TW" altLang="zh-TW" sz="2000" dirty="0">
                <a:solidFill>
                  <a:srgbClr val="FF0000"/>
                </a:solidFill>
                <a:latin typeface="+mj-ea"/>
                <a:ea typeface="+mj-ea"/>
              </a:rPr>
              <a:t>萬</a:t>
            </a:r>
            <a:r>
              <a:rPr lang="zh-TW" altLang="zh-TW" sz="2000" dirty="0" smtClean="0">
                <a:solidFill>
                  <a:srgbClr val="FF0000"/>
                </a:solidFill>
                <a:latin typeface="+mj-ea"/>
                <a:ea typeface="+mj-ea"/>
              </a:rPr>
              <a:t>新台幣</a:t>
            </a:r>
            <a:endParaRPr lang="zh-TW" altLang="zh-TW" sz="2000" dirty="0">
              <a:solidFill>
                <a:srgbClr val="FF0000"/>
              </a:solidFill>
              <a:latin typeface="+mj-ea"/>
              <a:ea typeface="+mj-ea"/>
            </a:endParaRPr>
          </a:p>
        </p:txBody>
      </p:sp>
      <p:pic>
        <p:nvPicPr>
          <p:cNvPr id="4" name="圖片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012160" y="4077072"/>
            <a:ext cx="2779328" cy="2254716"/>
          </a:xfrm>
          <a:prstGeom prst="rect">
            <a:avLst/>
          </a:prstGeom>
        </p:spPr>
      </p:pic>
    </p:spTree>
    <p:extLst>
      <p:ext uri="{BB962C8B-B14F-4D97-AF65-F5344CB8AC3E}">
        <p14:creationId xmlns:p14="http://schemas.microsoft.com/office/powerpoint/2010/main" xmlns="" val="5048181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zh-TW" b="1" dirty="0"/>
              <a:t>第</a:t>
            </a:r>
            <a:r>
              <a:rPr lang="en-US" altLang="zh-TW" b="1" dirty="0"/>
              <a:t> 1 </a:t>
            </a:r>
            <a:r>
              <a:rPr lang="zh-TW" altLang="zh-TW" b="1" dirty="0" smtClean="0"/>
              <a:t>天</a:t>
            </a:r>
            <a:endParaRPr lang="zh-TW" altLang="en-US" dirty="0"/>
          </a:p>
        </p:txBody>
      </p:sp>
      <p:sp>
        <p:nvSpPr>
          <p:cNvPr id="3" name="內容版面配置區 2"/>
          <p:cNvSpPr>
            <a:spLocks noGrp="1"/>
          </p:cNvSpPr>
          <p:nvPr>
            <p:ph idx="1"/>
          </p:nvPr>
        </p:nvSpPr>
        <p:spPr/>
        <p:txBody>
          <a:bodyPr/>
          <a:lstStyle/>
          <a:p>
            <a:r>
              <a:rPr lang="en-US" altLang="zh-TW" sz="2400" dirty="0">
                <a:solidFill>
                  <a:srgbClr val="FF0000"/>
                </a:solidFill>
                <a:latin typeface="+mj-ea"/>
                <a:ea typeface="+mj-ea"/>
              </a:rPr>
              <a:t>1. </a:t>
            </a:r>
            <a:r>
              <a:rPr lang="zh-TW" altLang="zh-TW" sz="2400" dirty="0">
                <a:solidFill>
                  <a:srgbClr val="FF0000"/>
                </a:solidFill>
                <a:latin typeface="+mj-ea"/>
                <a:ea typeface="+mj-ea"/>
              </a:rPr>
              <a:t>必須在一個星期之內完成一款遊戲。</a:t>
            </a:r>
          </a:p>
          <a:p>
            <a:r>
              <a:rPr lang="en-US" altLang="zh-TW" sz="2400" dirty="0">
                <a:solidFill>
                  <a:srgbClr val="FF0000"/>
                </a:solidFill>
                <a:latin typeface="+mj-ea"/>
                <a:ea typeface="+mj-ea"/>
              </a:rPr>
              <a:t>2. </a:t>
            </a:r>
            <a:r>
              <a:rPr lang="zh-TW" altLang="zh-TW" sz="2400" dirty="0">
                <a:solidFill>
                  <a:srgbClr val="FF0000"/>
                </a:solidFill>
                <a:latin typeface="+mj-ea"/>
                <a:ea typeface="+mj-ea"/>
              </a:rPr>
              <a:t>必須是個</a:t>
            </a:r>
            <a:r>
              <a:rPr lang="en-US" altLang="zh-TW" sz="2400" dirty="0">
                <a:solidFill>
                  <a:srgbClr val="FF0000"/>
                </a:solidFill>
                <a:latin typeface="+mj-ea"/>
                <a:ea typeface="+mj-ea"/>
              </a:rPr>
              <a:t> </a:t>
            </a:r>
            <a:r>
              <a:rPr lang="en-US" altLang="zh-TW" sz="2400" dirty="0" err="1">
                <a:solidFill>
                  <a:srgbClr val="FF0000"/>
                </a:solidFill>
                <a:latin typeface="+mj-ea"/>
                <a:ea typeface="+mj-ea"/>
              </a:rPr>
              <a:t>iOS</a:t>
            </a:r>
            <a:r>
              <a:rPr lang="en-US" altLang="zh-TW" sz="2400" dirty="0">
                <a:solidFill>
                  <a:srgbClr val="FF0000"/>
                </a:solidFill>
                <a:latin typeface="+mj-ea"/>
                <a:ea typeface="+mj-ea"/>
              </a:rPr>
              <a:t> APP </a:t>
            </a:r>
            <a:r>
              <a:rPr lang="zh-TW" altLang="zh-TW" sz="2400" dirty="0">
                <a:solidFill>
                  <a:srgbClr val="FF0000"/>
                </a:solidFill>
                <a:latin typeface="+mj-ea"/>
                <a:ea typeface="+mj-ea"/>
              </a:rPr>
              <a:t>遊戲。因為需找一為會寫程式，所以之前的開發流程是先規劃遊戲，等規劃完成之後，美術和音樂等遊戲素材再和其他工作室合作。但這種做法需要密切溝通，有時只是改個小地方，一來一回就是一個禮拜。這次為了趕時間只好捨棄之前的開發流程，想了很久決定先由弱點著手，採用另一種開發方式，那就是：不事先規劃，先蒐集素材再由素材決定遊戲。</a:t>
            </a:r>
          </a:p>
          <a:p>
            <a:endParaRPr lang="zh-TW" altLang="en-US" dirty="0"/>
          </a:p>
        </p:txBody>
      </p:sp>
    </p:spTree>
    <p:extLst>
      <p:ext uri="{BB962C8B-B14F-4D97-AF65-F5344CB8AC3E}">
        <p14:creationId xmlns:p14="http://schemas.microsoft.com/office/powerpoint/2010/main" xmlns="" val="20839820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zh-TW" altLang="zh-TW" sz="2400" dirty="0">
                <a:latin typeface="+mj-ea"/>
                <a:ea typeface="+mj-ea"/>
              </a:rPr>
              <a:t>首先到圖庫網站隨意瀏覽，看到風格有興趣的圖先記錄下來</a:t>
            </a:r>
            <a:r>
              <a:rPr lang="en-US" altLang="zh-TW" sz="2400" dirty="0">
                <a:latin typeface="+mj-ea"/>
                <a:ea typeface="+mj-ea"/>
              </a:rPr>
              <a:t> (</a:t>
            </a:r>
            <a:r>
              <a:rPr lang="zh-TW" altLang="zh-TW" sz="2400" dirty="0">
                <a:latin typeface="+mj-ea"/>
                <a:ea typeface="+mj-ea"/>
              </a:rPr>
              <a:t>圖庫網站都有</a:t>
            </a:r>
            <a:r>
              <a:rPr lang="en-US" altLang="zh-TW" sz="2400" dirty="0">
                <a:latin typeface="+mj-ea"/>
                <a:ea typeface="+mj-ea"/>
              </a:rPr>
              <a:t>light box</a:t>
            </a:r>
            <a:r>
              <a:rPr lang="zh-TW" altLang="zh-TW" sz="2400" dirty="0">
                <a:latin typeface="+mj-ea"/>
                <a:ea typeface="+mj-ea"/>
              </a:rPr>
              <a:t>功能，可以標註喜歡的圖</a:t>
            </a:r>
            <a:r>
              <a:rPr lang="en-US" altLang="zh-TW" sz="2400" dirty="0">
                <a:latin typeface="+mj-ea"/>
                <a:ea typeface="+mj-ea"/>
              </a:rPr>
              <a:t>)</a:t>
            </a:r>
            <a:r>
              <a:rPr lang="zh-TW" altLang="zh-TW" sz="2400" dirty="0">
                <a:latin typeface="+mj-ea"/>
                <a:ea typeface="+mj-ea"/>
              </a:rPr>
              <a:t>。然而圖庫最大的問題是缺乏主題，通常圖都只有一張，很難有足夠一系列的圖搭配整體</a:t>
            </a:r>
            <a:r>
              <a:rPr lang="en-US" altLang="zh-TW" sz="2400" dirty="0">
                <a:latin typeface="+mj-ea"/>
                <a:ea typeface="+mj-ea"/>
              </a:rPr>
              <a:t> UI </a:t>
            </a:r>
            <a:r>
              <a:rPr lang="zh-TW" altLang="zh-TW" sz="2400" dirty="0">
                <a:latin typeface="+mj-ea"/>
                <a:ea typeface="+mj-ea"/>
              </a:rPr>
              <a:t>和遊戲物件。所以再以有興趣的圖案主題搜尋，即使不是相同作者，但若風格接近也把它記錄下來。最後雖然有幾個主題因為圖案數量不足被捨棄，但終於找到圖案數量足夠的主題：科學。</a:t>
            </a:r>
          </a:p>
          <a:p>
            <a:endParaRPr lang="zh-TW" altLang="en-US" dirty="0"/>
          </a:p>
        </p:txBody>
      </p:sp>
    </p:spTree>
    <p:extLst>
      <p:ext uri="{BB962C8B-B14F-4D97-AF65-F5344CB8AC3E}">
        <p14:creationId xmlns:p14="http://schemas.microsoft.com/office/powerpoint/2010/main" xmlns="" val="59853975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zh-TW" b="1" dirty="0"/>
              <a:t>第</a:t>
            </a:r>
            <a:r>
              <a:rPr lang="en-US" altLang="zh-TW" b="1" dirty="0"/>
              <a:t> 2~3 </a:t>
            </a:r>
            <a:r>
              <a:rPr lang="zh-TW" altLang="zh-TW" b="1" dirty="0" smtClean="0"/>
              <a:t>天</a:t>
            </a:r>
            <a:endParaRPr lang="zh-TW" altLang="en-US" dirty="0"/>
          </a:p>
        </p:txBody>
      </p:sp>
      <p:sp>
        <p:nvSpPr>
          <p:cNvPr id="3" name="內容版面配置區 2"/>
          <p:cNvSpPr>
            <a:spLocks noGrp="1"/>
          </p:cNvSpPr>
          <p:nvPr>
            <p:ph idx="1"/>
          </p:nvPr>
        </p:nvSpPr>
        <p:spPr/>
        <p:txBody>
          <a:bodyPr>
            <a:noAutofit/>
          </a:bodyPr>
          <a:lstStyle/>
          <a:p>
            <a:r>
              <a:rPr lang="zh-TW" altLang="zh-TW" sz="2000" dirty="0">
                <a:latin typeface="+mj-ea"/>
                <a:ea typeface="+mj-ea"/>
              </a:rPr>
              <a:t>美術的</a:t>
            </a:r>
            <a:r>
              <a:rPr lang="zh-TW" altLang="zh-TW" sz="2000" dirty="0" smtClean="0">
                <a:latin typeface="+mj-ea"/>
                <a:ea typeface="+mj-ea"/>
              </a:rPr>
              <a:t>問題解決</a:t>
            </a:r>
            <a:r>
              <a:rPr lang="zh-TW" altLang="en-US" sz="2000" dirty="0">
                <a:latin typeface="+mj-ea"/>
                <a:ea typeface="+mj-ea"/>
              </a:rPr>
              <a:t>後</a:t>
            </a:r>
            <a:r>
              <a:rPr lang="zh-TW" altLang="zh-TW" sz="2000" dirty="0" smtClean="0">
                <a:latin typeface="+mj-ea"/>
                <a:ea typeface="+mj-ea"/>
              </a:rPr>
              <a:t>，</a:t>
            </a:r>
            <a:r>
              <a:rPr lang="zh-TW" altLang="en-US" sz="2000" dirty="0" smtClean="0">
                <a:latin typeface="+mj-ea"/>
                <a:ea typeface="+mj-ea"/>
              </a:rPr>
              <a:t>接著</a:t>
            </a:r>
            <a:r>
              <a:rPr lang="zh-TW" altLang="zh-TW" sz="2000" dirty="0" smtClean="0">
                <a:latin typeface="+mj-ea"/>
                <a:ea typeface="+mj-ea"/>
              </a:rPr>
              <a:t>就是</a:t>
            </a:r>
            <a:r>
              <a:rPr lang="zh-TW" altLang="zh-TW" sz="2000" dirty="0">
                <a:latin typeface="+mj-ea"/>
                <a:ea typeface="+mj-ea"/>
              </a:rPr>
              <a:t>音樂</a:t>
            </a:r>
            <a:r>
              <a:rPr lang="zh-TW" altLang="zh-TW" sz="2000" dirty="0" smtClean="0">
                <a:latin typeface="+mj-ea"/>
                <a:ea typeface="+mj-ea"/>
              </a:rPr>
              <a:t>。手邊</a:t>
            </a:r>
            <a:r>
              <a:rPr lang="zh-TW" altLang="zh-TW" sz="2000" dirty="0">
                <a:latin typeface="+mj-ea"/>
                <a:ea typeface="+mj-ea"/>
              </a:rPr>
              <a:t>有兩首之前一款暫停開發遊戲的音樂，加上時間</a:t>
            </a:r>
            <a:r>
              <a:rPr lang="zh-TW" altLang="zh-TW" sz="2000" dirty="0" smtClean="0">
                <a:latin typeface="+mj-ea"/>
                <a:ea typeface="+mj-ea"/>
              </a:rPr>
              <a:t>有限</a:t>
            </a:r>
            <a:r>
              <a:rPr lang="zh-TW" altLang="en-US" sz="2000" dirty="0">
                <a:latin typeface="+mj-ea"/>
                <a:ea typeface="+mj-ea"/>
              </a:rPr>
              <a:t>無法</a:t>
            </a:r>
            <a:r>
              <a:rPr lang="zh-TW" altLang="zh-TW" sz="2000" dirty="0" smtClean="0">
                <a:latin typeface="+mj-ea"/>
                <a:ea typeface="+mj-ea"/>
              </a:rPr>
              <a:t>到</a:t>
            </a:r>
            <a:r>
              <a:rPr lang="zh-TW" altLang="zh-TW" sz="2000" dirty="0">
                <a:latin typeface="+mj-ea"/>
                <a:ea typeface="+mj-ea"/>
              </a:rPr>
              <a:t>音樂網站挑，所以直接使用。素材有了，但問題是素材無法要求修改或追加，所以開發決策變的很簡單，那就是選擇一個遊戲類型，而且只能利用現有素材把遊戲兜出來。一開始想過很多種遊戲類型：角色扮演、機智問答</a:t>
            </a:r>
            <a:r>
              <a:rPr lang="en-US" altLang="zh-TW" sz="2000" dirty="0">
                <a:latin typeface="+mj-ea"/>
                <a:ea typeface="+mj-ea"/>
              </a:rPr>
              <a:t>…</a:t>
            </a:r>
            <a:r>
              <a:rPr lang="zh-TW" altLang="zh-TW" sz="2000" dirty="0">
                <a:latin typeface="+mj-ea"/>
                <a:ea typeface="+mj-ea"/>
              </a:rPr>
              <a:t>等等，但都因為遊戲素材不足而作罷。最後終於想到：踩地雷。</a:t>
            </a:r>
          </a:p>
          <a:p>
            <a:r>
              <a:rPr lang="zh-TW" altLang="zh-TW" sz="2000" dirty="0">
                <a:latin typeface="+mj-ea"/>
                <a:ea typeface="+mj-ea"/>
              </a:rPr>
              <a:t>程式技術部分，因為</a:t>
            </a:r>
            <a:r>
              <a:rPr lang="en-US" altLang="zh-TW" sz="2000" dirty="0">
                <a:latin typeface="+mj-ea"/>
                <a:ea typeface="+mj-ea"/>
              </a:rPr>
              <a:t> </a:t>
            </a:r>
            <a:r>
              <a:rPr lang="en-US" altLang="zh-TW" sz="2000" u="sng" dirty="0">
                <a:latin typeface="+mj-ea"/>
                <a:ea typeface="+mj-ea"/>
                <a:hlinkClick r:id="rId2"/>
              </a:rPr>
              <a:t>Cocos2D</a:t>
            </a:r>
            <a:r>
              <a:rPr lang="en-US" altLang="zh-TW" sz="2000" dirty="0">
                <a:latin typeface="+mj-ea"/>
                <a:ea typeface="+mj-ea"/>
              </a:rPr>
              <a:t> </a:t>
            </a:r>
            <a:r>
              <a:rPr lang="zh-TW" altLang="en-US" sz="2000" dirty="0">
                <a:latin typeface="+mj-ea"/>
                <a:ea typeface="+mj-ea"/>
              </a:rPr>
              <a:t>部份需要熟悉</a:t>
            </a:r>
            <a:r>
              <a:rPr lang="zh-TW" altLang="zh-TW" sz="2000" dirty="0" smtClean="0">
                <a:latin typeface="+mj-ea"/>
                <a:ea typeface="+mj-ea"/>
              </a:rPr>
              <a:t>，</a:t>
            </a:r>
            <a:r>
              <a:rPr lang="zh-TW" altLang="zh-TW" sz="2000" dirty="0">
                <a:latin typeface="+mj-ea"/>
                <a:ea typeface="+mj-ea"/>
              </a:rPr>
              <a:t>外加 踩地雷對動作性要求不高，所以決定</a:t>
            </a:r>
            <a:r>
              <a:rPr lang="zh-TW" altLang="zh-TW" sz="2000" dirty="0" smtClean="0">
                <a:latin typeface="+mj-ea"/>
                <a:ea typeface="+mj-ea"/>
              </a:rPr>
              <a:t>採用最</a:t>
            </a:r>
            <a:r>
              <a:rPr lang="zh-TW" altLang="zh-TW" sz="2000" dirty="0">
                <a:latin typeface="+mj-ea"/>
                <a:ea typeface="+mj-ea"/>
              </a:rPr>
              <a:t>熟悉的</a:t>
            </a:r>
            <a:r>
              <a:rPr lang="en-US" altLang="zh-TW" sz="2000" u="sng" dirty="0">
                <a:latin typeface="+mj-ea"/>
                <a:ea typeface="+mj-ea"/>
                <a:hlinkClick r:id="rId3"/>
              </a:rPr>
              <a:t>HTML5</a:t>
            </a:r>
            <a:r>
              <a:rPr lang="en-US" altLang="zh-TW" sz="2000" dirty="0">
                <a:latin typeface="+mj-ea"/>
                <a:ea typeface="+mj-ea"/>
              </a:rPr>
              <a:t> + </a:t>
            </a:r>
            <a:r>
              <a:rPr lang="en-US" altLang="zh-TW" sz="2000" u="sng" dirty="0" err="1">
                <a:latin typeface="+mj-ea"/>
                <a:ea typeface="+mj-ea"/>
                <a:hlinkClick r:id="rId4"/>
              </a:rPr>
              <a:t>PhoneGap</a:t>
            </a:r>
            <a:r>
              <a:rPr lang="zh-TW" altLang="zh-TW" sz="2000" dirty="0">
                <a:latin typeface="+mj-ea"/>
                <a:ea typeface="+mj-ea"/>
              </a:rPr>
              <a:t>。開始寫程式！ 這個階段因為時間很趕，</a:t>
            </a:r>
            <a:r>
              <a:rPr lang="zh-TW" altLang="zh-TW" sz="2000" dirty="0" smtClean="0">
                <a:latin typeface="+mj-ea"/>
                <a:ea typeface="+mj-ea"/>
              </a:rPr>
              <a:t>所以只要</a:t>
            </a:r>
            <a:r>
              <a:rPr lang="zh-TW" altLang="zh-TW" sz="2000" dirty="0">
                <a:latin typeface="+mj-ea"/>
                <a:ea typeface="+mj-ea"/>
              </a:rPr>
              <a:t>一確定方案可行就直接採用</a:t>
            </a:r>
            <a:r>
              <a:rPr lang="zh-TW" altLang="zh-TW" sz="2000" dirty="0" smtClean="0">
                <a:latin typeface="+mj-ea"/>
                <a:ea typeface="+mj-ea"/>
              </a:rPr>
              <a:t>，沒有</a:t>
            </a:r>
            <a:r>
              <a:rPr lang="zh-TW" altLang="zh-TW" sz="2000" dirty="0">
                <a:latin typeface="+mj-ea"/>
                <a:ea typeface="+mj-ea"/>
              </a:rPr>
              <a:t>想過比較幾種方案的優缺點。</a:t>
            </a:r>
            <a:endParaRPr lang="zh-TW" altLang="en-US" sz="2000" dirty="0">
              <a:latin typeface="+mj-ea"/>
              <a:ea typeface="+mj-ea"/>
            </a:endParaRPr>
          </a:p>
        </p:txBody>
      </p:sp>
    </p:spTree>
    <p:extLst>
      <p:ext uri="{BB962C8B-B14F-4D97-AF65-F5344CB8AC3E}">
        <p14:creationId xmlns:p14="http://schemas.microsoft.com/office/powerpoint/2010/main" xmlns="" val="129943944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en-US" altLang="zh-TW" dirty="0"/>
              <a:t>(</a:t>
            </a:r>
            <a:r>
              <a:rPr lang="zh-TW" altLang="zh-TW" dirty="0"/>
              <a:t>一開始的遊戲畫面</a:t>
            </a:r>
            <a:r>
              <a:rPr lang="en-US" altLang="zh-TW" dirty="0" smtClean="0"/>
              <a:t>)</a:t>
            </a:r>
            <a:endParaRPr lang="zh-TW" altLang="en-US" dirty="0"/>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3059833" y="1100137"/>
            <a:ext cx="2763346" cy="398860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87092390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zh-TW" b="1" dirty="0"/>
              <a:t>第</a:t>
            </a:r>
            <a:r>
              <a:rPr lang="en-US" altLang="zh-TW" b="1" dirty="0"/>
              <a:t> 4 </a:t>
            </a:r>
            <a:r>
              <a:rPr lang="zh-TW" altLang="zh-TW" b="1" dirty="0" smtClean="0"/>
              <a:t>天</a:t>
            </a:r>
            <a:endParaRPr lang="zh-TW" altLang="en-US" dirty="0"/>
          </a:p>
        </p:txBody>
      </p:sp>
      <p:sp>
        <p:nvSpPr>
          <p:cNvPr id="3" name="內容版面配置區 2"/>
          <p:cNvSpPr>
            <a:spLocks noGrp="1"/>
          </p:cNvSpPr>
          <p:nvPr>
            <p:ph idx="1"/>
          </p:nvPr>
        </p:nvSpPr>
        <p:spPr/>
        <p:txBody>
          <a:bodyPr/>
          <a:lstStyle/>
          <a:p>
            <a:r>
              <a:rPr lang="zh-TW" altLang="zh-TW" sz="2400" dirty="0">
                <a:latin typeface="+mj-ea"/>
                <a:ea typeface="+mj-ea"/>
              </a:rPr>
              <a:t>因為沒有預設的遊戲規劃，有時反而會在開發過程中因為素材的搭配激發靈感。本來是設計類似</a:t>
            </a:r>
            <a:r>
              <a:rPr lang="en-US" altLang="zh-TW" sz="2400" dirty="0">
                <a:latin typeface="+mj-ea"/>
                <a:ea typeface="+mj-ea"/>
              </a:rPr>
              <a:t> </a:t>
            </a:r>
            <a:r>
              <a:rPr lang="en-US" altLang="zh-TW" sz="2400" u="sng" dirty="0" err="1">
                <a:latin typeface="+mj-ea"/>
                <a:ea typeface="+mj-ea"/>
                <a:hlinkClick r:id="rId2"/>
              </a:rPr>
              <a:t>魔法寶石</a:t>
            </a:r>
            <a:r>
              <a:rPr lang="en-US" altLang="zh-TW" sz="2400" dirty="0">
                <a:latin typeface="+mj-ea"/>
                <a:ea typeface="+mj-ea"/>
              </a:rPr>
              <a:t> </a:t>
            </a:r>
            <a:r>
              <a:rPr lang="zh-TW" altLang="zh-TW" sz="2400" dirty="0">
                <a:latin typeface="+mj-ea"/>
                <a:ea typeface="+mj-ea"/>
              </a:rPr>
              <a:t>的玩法，遊戲開始就進入關卡畫面，完成一關之後會直接進入更難的下一關。</a:t>
            </a:r>
          </a:p>
          <a:p>
            <a:r>
              <a:rPr lang="zh-TW" altLang="zh-TW" sz="2400" dirty="0">
                <a:latin typeface="+mj-ea"/>
                <a:ea typeface="+mj-ea"/>
              </a:rPr>
              <a:t>但在開發過程中，不斷看著關卡背景的尋寶地圖再加上背景音樂，突然覺得如果能在地圖中破關應該很好玩，衡量開發時間後，立刻改成類似</a:t>
            </a:r>
            <a:r>
              <a:rPr lang="en-US" altLang="zh-TW" sz="2400" dirty="0">
                <a:latin typeface="+mj-ea"/>
                <a:ea typeface="+mj-ea"/>
              </a:rPr>
              <a:t> </a:t>
            </a:r>
            <a:r>
              <a:rPr lang="en-US" altLang="zh-TW" sz="2400" u="sng" dirty="0">
                <a:latin typeface="+mj-ea"/>
                <a:ea typeface="+mj-ea"/>
                <a:hlinkClick r:id="rId3"/>
              </a:rPr>
              <a:t>Puzzle Quest</a:t>
            </a:r>
            <a:r>
              <a:rPr lang="en-US" altLang="zh-TW" sz="2400" dirty="0">
                <a:latin typeface="+mj-ea"/>
                <a:ea typeface="+mj-ea"/>
              </a:rPr>
              <a:t> </a:t>
            </a:r>
            <a:r>
              <a:rPr lang="zh-TW" altLang="zh-TW" sz="2400" dirty="0">
                <a:latin typeface="+mj-ea"/>
                <a:ea typeface="+mj-ea"/>
              </a:rPr>
              <a:t>的遊戲模式，可以在地圖上自由選擇關卡的機制。</a:t>
            </a:r>
          </a:p>
          <a:p>
            <a:endParaRPr lang="zh-TW" altLang="en-US" dirty="0"/>
          </a:p>
        </p:txBody>
      </p:sp>
    </p:spTree>
    <p:extLst>
      <p:ext uri="{BB962C8B-B14F-4D97-AF65-F5344CB8AC3E}">
        <p14:creationId xmlns:p14="http://schemas.microsoft.com/office/powerpoint/2010/main" xmlns="" val="340099731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zh-TW" b="1" dirty="0"/>
              <a:t>第</a:t>
            </a:r>
            <a:r>
              <a:rPr lang="en-US" altLang="zh-TW" b="1" dirty="0"/>
              <a:t> 5~7 </a:t>
            </a:r>
            <a:r>
              <a:rPr lang="zh-TW" altLang="zh-TW" b="1" dirty="0" smtClean="0"/>
              <a:t>天</a:t>
            </a:r>
            <a:endParaRPr lang="zh-TW" altLang="en-US" dirty="0"/>
          </a:p>
        </p:txBody>
      </p:sp>
      <p:sp>
        <p:nvSpPr>
          <p:cNvPr id="3" name="內容版面配置區 2"/>
          <p:cNvSpPr>
            <a:spLocks noGrp="1"/>
          </p:cNvSpPr>
          <p:nvPr>
            <p:ph idx="1"/>
          </p:nvPr>
        </p:nvSpPr>
        <p:spPr/>
        <p:txBody>
          <a:bodyPr>
            <a:normAutofit/>
          </a:bodyPr>
          <a:lstStyle/>
          <a:p>
            <a:r>
              <a:rPr lang="zh-TW" altLang="zh-TW" sz="2800" dirty="0">
                <a:latin typeface="+mj-ea"/>
                <a:ea typeface="+mj-ea"/>
              </a:rPr>
              <a:t>遊戲流程大致完成。但圖案還是用預覽圖，而且因為沒有規劃程式很</a:t>
            </a:r>
            <a:r>
              <a:rPr lang="zh-TW" altLang="zh-TW" sz="2800" dirty="0" smtClean="0">
                <a:latin typeface="+mj-ea"/>
                <a:ea typeface="+mj-ea"/>
              </a:rPr>
              <a:t>髒亂，</a:t>
            </a:r>
            <a:r>
              <a:rPr lang="zh-TW" altLang="zh-TW" sz="2800" dirty="0">
                <a:latin typeface="+mj-ea"/>
                <a:ea typeface="+mj-ea"/>
              </a:rPr>
              <a:t>所以正式購買圖庫的圖，外加決定程式重寫。程式重寫的過程中順便檢討遊戲機制，來不及的直接砍掉，不合理的補強。</a:t>
            </a:r>
            <a:endParaRPr lang="zh-TW" altLang="en-US" sz="2800" dirty="0">
              <a:latin typeface="+mj-ea"/>
              <a:ea typeface="+mj-ea"/>
            </a:endParaRPr>
          </a:p>
        </p:txBody>
      </p:sp>
    </p:spTree>
    <p:extLst>
      <p:ext uri="{BB962C8B-B14F-4D97-AF65-F5344CB8AC3E}">
        <p14:creationId xmlns:p14="http://schemas.microsoft.com/office/powerpoint/2010/main" xmlns="" val="12300486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zh-TW" altLang="zh-TW" sz="4800" b="1" dirty="0">
                <a:solidFill>
                  <a:srgbClr val="FF0000"/>
                </a:solidFill>
              </a:rPr>
              <a:t>大綱</a:t>
            </a:r>
            <a:endParaRPr lang="zh-TW" altLang="en-US" sz="4800" b="1" dirty="0">
              <a:solidFill>
                <a:srgbClr val="FF0000"/>
              </a:solidFill>
            </a:endParaRPr>
          </a:p>
        </p:txBody>
      </p:sp>
      <p:sp>
        <p:nvSpPr>
          <p:cNvPr id="3" name="內容版面配置區 2"/>
          <p:cNvSpPr>
            <a:spLocks noGrp="1"/>
          </p:cNvSpPr>
          <p:nvPr>
            <p:ph idx="1"/>
          </p:nvPr>
        </p:nvSpPr>
        <p:spPr/>
        <p:txBody>
          <a:bodyPr>
            <a:normAutofit/>
          </a:bodyPr>
          <a:lstStyle/>
          <a:p>
            <a:r>
              <a:rPr lang="zh-TW" altLang="zh-TW" dirty="0">
                <a:latin typeface="+mj-ea"/>
                <a:ea typeface="+mj-ea"/>
              </a:rPr>
              <a:t>「</a:t>
            </a:r>
            <a:r>
              <a:rPr lang="zh-TW" altLang="zh-TW" sz="2400" dirty="0">
                <a:latin typeface="+mj-ea"/>
                <a:ea typeface="+mj-ea"/>
              </a:rPr>
              <a:t>密室逃脫遊戲」本組發想為將原先的密室逃脫遊戲，融入科學知識趣味化遊戲，</a:t>
            </a:r>
            <a:r>
              <a:rPr lang="en-US" altLang="zh-TW" sz="2400" dirty="0">
                <a:latin typeface="+mj-ea"/>
                <a:ea typeface="+mj-ea"/>
              </a:rPr>
              <a:t>App</a:t>
            </a:r>
            <a:r>
              <a:rPr lang="zh-TW" altLang="zh-TW" sz="2400" dirty="0">
                <a:latin typeface="+mj-ea"/>
                <a:ea typeface="+mj-ea"/>
              </a:rPr>
              <a:t>遊戲內容：如同一般逃脫密室遊戲，尋求各種線索，並找尋能運用的物品，且運用科學知識，促進遊戲者上網搜尋科學知識，例如：要打開一張五大洲地圖並拼</a:t>
            </a:r>
            <a:r>
              <a:rPr lang="zh-TW" altLang="zh-TW" sz="2400" dirty="0" smtClean="0">
                <a:latin typeface="+mj-ea"/>
                <a:ea typeface="+mj-ea"/>
              </a:rPr>
              <a:t>出所</a:t>
            </a:r>
            <a:r>
              <a:rPr lang="zh-TW" altLang="zh-TW" sz="2400" dirty="0">
                <a:latin typeface="+mj-ea"/>
                <a:ea typeface="+mj-ea"/>
              </a:rPr>
              <a:t>需要達到的圖案才能打開背後的盒子。密室逃脫遊戲原先為動腦筋且運用多方面各層邏輯，且將科學知識深入其中，不但使玩家認識科學小知識，還可在遊戲過程中，增添遊戲性質的趣味性，玩家在遊戲過程中，如遇到瓶頸也會上網自己蒐尋相關知識，即可破解遊戲關卡，利用此方式能加深對科學知識的印象。</a:t>
            </a:r>
          </a:p>
          <a:p>
            <a:endParaRPr lang="zh-TW" altLang="en-US" dirty="0"/>
          </a:p>
        </p:txBody>
      </p:sp>
    </p:spTree>
    <p:extLst>
      <p:ext uri="{BB962C8B-B14F-4D97-AF65-F5344CB8AC3E}">
        <p14:creationId xmlns:p14="http://schemas.microsoft.com/office/powerpoint/2010/main" xmlns="" val="3783616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fill="hold"/>
                                        <p:tgtEl>
                                          <p:spTgt spid="2"/>
                                        </p:tgtEl>
                                        <p:attrNameLst>
                                          <p:attrName>ppt_w</p:attrName>
                                        </p:attrNameLst>
                                      </p:cBhvr>
                                      <p:tavLst>
                                        <p:tav tm="0">
                                          <p:val>
                                            <p:fltVal val="0"/>
                                          </p:val>
                                        </p:tav>
                                        <p:tav tm="100000">
                                          <p:val>
                                            <p:strVal val="#ppt_w"/>
                                          </p:val>
                                        </p:tav>
                                      </p:tavLst>
                                    </p:anim>
                                    <p:anim calcmode="lin" valueType="num">
                                      <p:cBhvr>
                                        <p:cTn id="13" dur="500" fill="hold"/>
                                        <p:tgtEl>
                                          <p:spTgt spid="2"/>
                                        </p:tgtEl>
                                        <p:attrNameLst>
                                          <p:attrName>ppt_h</p:attrName>
                                        </p:attrNameLst>
                                      </p:cBhvr>
                                      <p:tavLst>
                                        <p:tav tm="0">
                                          <p:val>
                                            <p:fltVal val="0"/>
                                          </p:val>
                                        </p:tav>
                                        <p:tav tm="100000">
                                          <p:val>
                                            <p:strVal val="#ppt_h"/>
                                          </p:val>
                                        </p:tav>
                                      </p:tavLst>
                                    </p:anim>
                                    <p:animEffect transition="in" filter="fade">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b="1" dirty="0"/>
              <a:t>第</a:t>
            </a:r>
            <a:r>
              <a:rPr lang="en-US" altLang="zh-TW" b="1" dirty="0"/>
              <a:t> 8~9 </a:t>
            </a:r>
            <a:r>
              <a:rPr lang="zh-TW" altLang="zh-TW" b="1" dirty="0" smtClean="0"/>
              <a:t>天</a:t>
            </a:r>
            <a:endParaRPr lang="zh-TW" altLang="en-US" dirty="0"/>
          </a:p>
        </p:txBody>
      </p:sp>
      <p:sp>
        <p:nvSpPr>
          <p:cNvPr id="3" name="內容版面配置區 2"/>
          <p:cNvSpPr>
            <a:spLocks noGrp="1"/>
          </p:cNvSpPr>
          <p:nvPr>
            <p:ph idx="1"/>
          </p:nvPr>
        </p:nvSpPr>
        <p:spPr/>
        <p:txBody>
          <a:bodyPr/>
          <a:lstStyle/>
          <a:p>
            <a:r>
              <a:rPr lang="zh-TW" altLang="zh-TW" sz="2800" dirty="0">
                <a:latin typeface="+mj-ea"/>
                <a:ea typeface="+mj-ea"/>
              </a:rPr>
              <a:t>程式重寫終於完成，美術部分也改成正式授權圖案，開始請朋友幫忙測試。這段期間除了修改</a:t>
            </a:r>
            <a:r>
              <a:rPr lang="en-US" altLang="zh-TW" sz="2800" dirty="0">
                <a:latin typeface="+mj-ea"/>
                <a:ea typeface="+mj-ea"/>
              </a:rPr>
              <a:t> Bug </a:t>
            </a:r>
            <a:r>
              <a:rPr lang="zh-TW" altLang="zh-TW" sz="2800" dirty="0">
                <a:latin typeface="+mj-ea"/>
                <a:ea typeface="+mj-ea"/>
              </a:rPr>
              <a:t>之外，開始進行遊戲拋光</a:t>
            </a:r>
            <a:r>
              <a:rPr lang="en-US" altLang="zh-TW" sz="2800" dirty="0">
                <a:latin typeface="+mj-ea"/>
                <a:ea typeface="+mj-ea"/>
              </a:rPr>
              <a:t>(polish)</a:t>
            </a:r>
            <a:r>
              <a:rPr lang="zh-TW" altLang="zh-TW" sz="2800" dirty="0">
                <a:latin typeface="+mj-ea"/>
                <a:ea typeface="+mj-ea"/>
              </a:rPr>
              <a:t>的動作。把一些小圖示加上陰影、簡化流程、加上新手教學</a:t>
            </a:r>
            <a:r>
              <a:rPr lang="en-US" altLang="zh-TW" sz="2800" dirty="0">
                <a:latin typeface="+mj-ea"/>
                <a:ea typeface="+mj-ea"/>
              </a:rPr>
              <a:t>…</a:t>
            </a:r>
            <a:r>
              <a:rPr lang="zh-TW" altLang="zh-TW" sz="2800" dirty="0">
                <a:latin typeface="+mj-ea"/>
                <a:ea typeface="+mj-ea"/>
              </a:rPr>
              <a:t>等。另外因為文字數量不多，決定一起發行英文版，開始進行翻譯。</a:t>
            </a:r>
          </a:p>
          <a:p>
            <a:endParaRPr lang="zh-TW" altLang="en-US" dirty="0"/>
          </a:p>
        </p:txBody>
      </p:sp>
    </p:spTree>
    <p:extLst>
      <p:ext uri="{BB962C8B-B14F-4D97-AF65-F5344CB8AC3E}">
        <p14:creationId xmlns:p14="http://schemas.microsoft.com/office/powerpoint/2010/main" xmlns="" val="301727634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zh-TW" b="1" dirty="0"/>
              <a:t>第</a:t>
            </a:r>
            <a:r>
              <a:rPr lang="en-US" altLang="zh-TW" b="1" dirty="0"/>
              <a:t> 10 </a:t>
            </a:r>
            <a:r>
              <a:rPr lang="zh-TW" altLang="zh-TW" b="1" dirty="0" smtClean="0"/>
              <a:t>天</a:t>
            </a:r>
            <a:endParaRPr lang="zh-TW" altLang="en-US" dirty="0"/>
          </a:p>
        </p:txBody>
      </p:sp>
      <p:sp>
        <p:nvSpPr>
          <p:cNvPr id="3" name="內容版面配置區 2"/>
          <p:cNvSpPr>
            <a:spLocks noGrp="1"/>
          </p:cNvSpPr>
          <p:nvPr>
            <p:ph idx="1"/>
          </p:nvPr>
        </p:nvSpPr>
        <p:spPr/>
        <p:txBody>
          <a:bodyPr/>
          <a:lstStyle/>
          <a:p>
            <a:r>
              <a:rPr lang="en-US" altLang="zh-TW" sz="2800" dirty="0">
                <a:latin typeface="+mj-ea"/>
                <a:ea typeface="+mj-ea"/>
              </a:rPr>
              <a:t>Bug </a:t>
            </a:r>
            <a:r>
              <a:rPr lang="zh-TW" altLang="zh-TW" sz="2800" dirty="0">
                <a:latin typeface="+mj-ea"/>
                <a:ea typeface="+mj-ea"/>
              </a:rPr>
              <a:t>總算修完了，並針對試玩的建議調整難易度。終於可以打開</a:t>
            </a:r>
            <a:r>
              <a:rPr lang="en-US" altLang="zh-TW" sz="2800" dirty="0">
                <a:latin typeface="+mj-ea"/>
                <a:ea typeface="+mj-ea"/>
              </a:rPr>
              <a:t> </a:t>
            </a:r>
            <a:r>
              <a:rPr lang="en-US" altLang="zh-TW" sz="2800" dirty="0" err="1">
                <a:latin typeface="+mj-ea"/>
                <a:ea typeface="+mj-ea"/>
              </a:rPr>
              <a:t>XCode</a:t>
            </a:r>
            <a:r>
              <a:rPr lang="en-US" altLang="zh-TW" sz="2800" dirty="0">
                <a:latin typeface="+mj-ea"/>
                <a:ea typeface="+mj-ea"/>
              </a:rPr>
              <a:t>, </a:t>
            </a:r>
            <a:r>
              <a:rPr lang="zh-TW" altLang="zh-TW" sz="2800" dirty="0">
                <a:latin typeface="+mj-ea"/>
                <a:ea typeface="+mj-ea"/>
              </a:rPr>
              <a:t>用</a:t>
            </a:r>
            <a:r>
              <a:rPr lang="en-US" altLang="zh-TW" sz="2800" dirty="0" err="1">
                <a:latin typeface="+mj-ea"/>
                <a:ea typeface="+mj-ea"/>
              </a:rPr>
              <a:t>PhoneGap</a:t>
            </a:r>
            <a:r>
              <a:rPr lang="zh-TW" altLang="zh-TW" sz="2800" dirty="0">
                <a:latin typeface="+mj-ea"/>
                <a:ea typeface="+mj-ea"/>
              </a:rPr>
              <a:t>把遊戲包裝成</a:t>
            </a:r>
            <a:r>
              <a:rPr lang="en-US" altLang="zh-TW" sz="2800" dirty="0">
                <a:latin typeface="+mj-ea"/>
                <a:ea typeface="+mj-ea"/>
              </a:rPr>
              <a:t>APP</a:t>
            </a:r>
            <a:r>
              <a:rPr lang="zh-TW" altLang="zh-TW" sz="2800" dirty="0">
                <a:latin typeface="+mj-ea"/>
                <a:ea typeface="+mj-ea"/>
              </a:rPr>
              <a:t>。順便測試一下</a:t>
            </a:r>
            <a:r>
              <a:rPr lang="en-US" altLang="zh-TW" sz="2800" dirty="0">
                <a:latin typeface="+mj-ea"/>
                <a:ea typeface="+mj-ea"/>
              </a:rPr>
              <a:t>IAP</a:t>
            </a:r>
            <a:r>
              <a:rPr lang="zh-TW" altLang="zh-TW" sz="2800" dirty="0">
                <a:latin typeface="+mj-ea"/>
                <a:ea typeface="+mj-ea"/>
              </a:rPr>
              <a:t>是否運作正常</a:t>
            </a:r>
            <a:r>
              <a:rPr lang="en-US" altLang="zh-TW" sz="2800" dirty="0">
                <a:latin typeface="+mj-ea"/>
                <a:ea typeface="+mj-ea"/>
              </a:rPr>
              <a:t>(</a:t>
            </a:r>
            <a:r>
              <a:rPr lang="zh-TW" altLang="zh-TW" sz="2800" dirty="0">
                <a:latin typeface="+mj-ea"/>
                <a:ea typeface="+mj-ea"/>
              </a:rPr>
              <a:t>因為只有</a:t>
            </a:r>
            <a:r>
              <a:rPr lang="en-US" altLang="zh-TW" sz="2800" dirty="0">
                <a:latin typeface="+mj-ea"/>
                <a:ea typeface="+mj-ea"/>
              </a:rPr>
              <a:t>APP</a:t>
            </a:r>
            <a:r>
              <a:rPr lang="zh-TW" altLang="zh-TW" sz="2800" dirty="0">
                <a:latin typeface="+mj-ea"/>
                <a:ea typeface="+mj-ea"/>
              </a:rPr>
              <a:t>可以測試</a:t>
            </a:r>
            <a:r>
              <a:rPr lang="en-US" altLang="zh-TW" sz="2800" dirty="0">
                <a:latin typeface="+mj-ea"/>
                <a:ea typeface="+mj-ea"/>
              </a:rPr>
              <a:t>)</a:t>
            </a:r>
            <a:r>
              <a:rPr lang="zh-TW" altLang="zh-TW" sz="2800" dirty="0">
                <a:latin typeface="+mj-ea"/>
                <a:ea typeface="+mj-ea"/>
              </a:rPr>
              <a:t>。自己玩</a:t>
            </a:r>
            <a:r>
              <a:rPr lang="en-US" altLang="zh-TW" sz="2800" dirty="0">
                <a:latin typeface="+mj-ea"/>
                <a:ea typeface="+mj-ea"/>
              </a:rPr>
              <a:t>APP</a:t>
            </a:r>
            <a:r>
              <a:rPr lang="zh-TW" altLang="zh-TW" sz="2800" dirty="0">
                <a:latin typeface="+mj-ea"/>
                <a:ea typeface="+mj-ea"/>
              </a:rPr>
              <a:t>兩個小時，測試各種狀況是否運作正常，中間再改了幾個地方，最後終於檢查沒問題了，送審。</a:t>
            </a:r>
          </a:p>
          <a:p>
            <a:endParaRPr lang="zh-TW" altLang="en-US" dirty="0"/>
          </a:p>
        </p:txBody>
      </p:sp>
    </p:spTree>
    <p:extLst>
      <p:ext uri="{BB962C8B-B14F-4D97-AF65-F5344CB8AC3E}">
        <p14:creationId xmlns:p14="http://schemas.microsoft.com/office/powerpoint/2010/main" xmlns="" val="179817960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en-US" dirty="0" smtClean="0"/>
              <a:t>費用</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xmlns="" val="135113665"/>
              </p:ext>
            </p:extLst>
          </p:nvPr>
        </p:nvGraphicFramePr>
        <p:xfrm>
          <a:off x="1331640" y="1844824"/>
          <a:ext cx="7429520" cy="4536505"/>
        </p:xfrm>
        <a:graphic>
          <a:graphicData uri="http://schemas.openxmlformats.org/drawingml/2006/table">
            <a:tbl>
              <a:tblPr firstRow="1" firstCol="1" bandRow="1"/>
              <a:tblGrid>
                <a:gridCol w="3714760"/>
                <a:gridCol w="3714760"/>
              </a:tblGrid>
              <a:tr h="907301">
                <a:tc>
                  <a:txBody>
                    <a:bodyPr/>
                    <a:lstStyle/>
                    <a:p>
                      <a:pPr>
                        <a:spcAft>
                          <a:spcPts val="0"/>
                        </a:spcAft>
                      </a:pPr>
                      <a:r>
                        <a:rPr lang="zh-TW" sz="1000" kern="0" spc="75" dirty="0">
                          <a:solidFill>
                            <a:srgbClr val="626262"/>
                          </a:solidFill>
                          <a:effectLst/>
                          <a:latin typeface="Calibri"/>
                          <a:ea typeface="新細明體"/>
                          <a:cs typeface="新細明體"/>
                        </a:rPr>
                        <a:t>手機版網頁設計費</a:t>
                      </a:r>
                      <a:endParaRPr lang="zh-TW" sz="1200" kern="100" dirty="0">
                        <a:effectLst/>
                        <a:latin typeface="Calibri"/>
                        <a:ea typeface="新細明體"/>
                        <a:cs typeface="Times New Roman"/>
                      </a:endParaRPr>
                    </a:p>
                  </a:txBody>
                  <a:tcPr marL="57150" marR="57150" marT="57150" marB="57150" anchor="ctr">
                    <a:lnL>
                      <a:noFill/>
                    </a:lnL>
                    <a:lnR>
                      <a:noFill/>
                    </a:lnR>
                    <a:lnT>
                      <a:noFill/>
                    </a:lnT>
                    <a:lnB>
                      <a:noFill/>
                    </a:lnB>
                    <a:solidFill>
                      <a:srgbClr val="FFFFFF"/>
                    </a:solidFill>
                  </a:tcPr>
                </a:tc>
                <a:tc>
                  <a:txBody>
                    <a:bodyPr/>
                    <a:lstStyle/>
                    <a:p>
                      <a:pPr algn="ctr">
                        <a:spcAft>
                          <a:spcPts val="0"/>
                        </a:spcAft>
                      </a:pPr>
                      <a:r>
                        <a:rPr lang="en-US" sz="1000" kern="0" spc="75">
                          <a:solidFill>
                            <a:srgbClr val="626262"/>
                          </a:solidFill>
                          <a:effectLst/>
                          <a:latin typeface="Verdana"/>
                          <a:ea typeface="新細明體"/>
                          <a:cs typeface="新細明體"/>
                        </a:rPr>
                        <a:t>5000</a:t>
                      </a:r>
                      <a:r>
                        <a:rPr lang="zh-TW" sz="1000" kern="0" spc="75">
                          <a:solidFill>
                            <a:srgbClr val="626262"/>
                          </a:solidFill>
                          <a:effectLst/>
                          <a:latin typeface="Verdana"/>
                          <a:ea typeface="新細明體"/>
                          <a:cs typeface="新細明體"/>
                        </a:rPr>
                        <a:t>元終生一次費用</a:t>
                      </a:r>
                      <a:endParaRPr lang="zh-TW" sz="1200" kern="100">
                        <a:effectLst/>
                        <a:latin typeface="Calibri"/>
                        <a:ea typeface="新細明體"/>
                        <a:cs typeface="Times New Roman"/>
                      </a:endParaRPr>
                    </a:p>
                  </a:txBody>
                  <a:tcPr marL="57150" marR="57150" marT="57150" marB="57150" anchor="ctr">
                    <a:lnL>
                      <a:noFill/>
                    </a:lnL>
                    <a:lnR>
                      <a:noFill/>
                    </a:lnR>
                    <a:lnT>
                      <a:noFill/>
                    </a:lnT>
                    <a:lnB>
                      <a:noFill/>
                    </a:lnB>
                    <a:solidFill>
                      <a:srgbClr val="FFFFFF"/>
                    </a:solidFill>
                  </a:tcPr>
                </a:tc>
              </a:tr>
              <a:tr h="907301">
                <a:tc>
                  <a:txBody>
                    <a:bodyPr/>
                    <a:lstStyle/>
                    <a:p>
                      <a:pPr>
                        <a:spcAft>
                          <a:spcPts val="0"/>
                        </a:spcAft>
                      </a:pPr>
                      <a:r>
                        <a:rPr lang="en-US" sz="1000" kern="0" spc="75">
                          <a:solidFill>
                            <a:srgbClr val="626262"/>
                          </a:solidFill>
                          <a:effectLst/>
                          <a:latin typeface="新細明體"/>
                          <a:ea typeface="新細明體"/>
                          <a:cs typeface="新細明體"/>
                        </a:rPr>
                        <a:t>Android</a:t>
                      </a:r>
                      <a:r>
                        <a:rPr lang="zh-TW" sz="1000" kern="0" spc="75">
                          <a:solidFill>
                            <a:srgbClr val="626262"/>
                          </a:solidFill>
                          <a:effectLst/>
                          <a:latin typeface="Calibri"/>
                          <a:ea typeface="新細明體"/>
                          <a:cs typeface="新細明體"/>
                        </a:rPr>
                        <a:t>手機</a:t>
                      </a:r>
                      <a:r>
                        <a:rPr lang="en-US" sz="1000" kern="0" spc="75">
                          <a:solidFill>
                            <a:srgbClr val="626262"/>
                          </a:solidFill>
                          <a:effectLst/>
                          <a:latin typeface="Calibri"/>
                          <a:ea typeface="新細明體"/>
                          <a:cs typeface="新細明體"/>
                        </a:rPr>
                        <a:t>APP</a:t>
                      </a:r>
                      <a:r>
                        <a:rPr lang="zh-TW" sz="1000" kern="0" spc="75">
                          <a:solidFill>
                            <a:srgbClr val="626262"/>
                          </a:solidFill>
                          <a:effectLst/>
                          <a:latin typeface="Calibri"/>
                          <a:ea typeface="新細明體"/>
                          <a:cs typeface="新細明體"/>
                        </a:rPr>
                        <a:t>設計費</a:t>
                      </a:r>
                      <a:endParaRPr lang="zh-TW" sz="1200" kern="100">
                        <a:effectLst/>
                        <a:latin typeface="Calibri"/>
                        <a:ea typeface="新細明體"/>
                        <a:cs typeface="Times New Roman"/>
                      </a:endParaRPr>
                    </a:p>
                  </a:txBody>
                  <a:tcPr marL="57150" marR="57150" marT="57150" marB="57150" anchor="ctr">
                    <a:lnL>
                      <a:noFill/>
                    </a:lnL>
                    <a:lnR>
                      <a:noFill/>
                    </a:lnR>
                    <a:lnT>
                      <a:noFill/>
                    </a:lnT>
                    <a:lnB>
                      <a:noFill/>
                    </a:lnB>
                    <a:solidFill>
                      <a:srgbClr val="FFFFCC"/>
                    </a:solidFill>
                  </a:tcPr>
                </a:tc>
                <a:tc>
                  <a:txBody>
                    <a:bodyPr/>
                    <a:lstStyle/>
                    <a:p>
                      <a:pPr algn="ctr">
                        <a:spcAft>
                          <a:spcPts val="0"/>
                        </a:spcAft>
                      </a:pPr>
                      <a:r>
                        <a:rPr lang="en-US" sz="1000" kern="0" spc="75" dirty="0">
                          <a:solidFill>
                            <a:srgbClr val="626262"/>
                          </a:solidFill>
                          <a:effectLst/>
                          <a:latin typeface="Verdana"/>
                          <a:ea typeface="新細明體"/>
                          <a:cs typeface="新細明體"/>
                        </a:rPr>
                        <a:t>10000</a:t>
                      </a:r>
                      <a:r>
                        <a:rPr lang="zh-TW" sz="1000" kern="0" spc="75" dirty="0">
                          <a:solidFill>
                            <a:srgbClr val="626262"/>
                          </a:solidFill>
                          <a:effectLst/>
                          <a:latin typeface="Verdana"/>
                          <a:ea typeface="新細明體"/>
                          <a:cs typeface="新細明體"/>
                        </a:rPr>
                        <a:t>元終生一次費用</a:t>
                      </a:r>
                      <a:endParaRPr lang="zh-TW" sz="1200" kern="100" dirty="0">
                        <a:effectLst/>
                        <a:latin typeface="Calibri"/>
                        <a:ea typeface="新細明體"/>
                        <a:cs typeface="Times New Roman"/>
                      </a:endParaRPr>
                    </a:p>
                  </a:txBody>
                  <a:tcPr marL="57150" marR="57150" marT="57150" marB="57150" anchor="ctr">
                    <a:lnL>
                      <a:noFill/>
                    </a:lnL>
                    <a:lnR>
                      <a:noFill/>
                    </a:lnR>
                    <a:lnT>
                      <a:noFill/>
                    </a:lnT>
                    <a:lnB>
                      <a:noFill/>
                    </a:lnB>
                    <a:solidFill>
                      <a:srgbClr val="FFFFCC"/>
                    </a:solidFill>
                  </a:tcPr>
                </a:tc>
              </a:tr>
              <a:tr h="907301">
                <a:tc>
                  <a:txBody>
                    <a:bodyPr/>
                    <a:lstStyle/>
                    <a:p>
                      <a:pPr>
                        <a:spcAft>
                          <a:spcPts val="0"/>
                        </a:spcAft>
                      </a:pPr>
                      <a:r>
                        <a:rPr lang="en-US" sz="1000" kern="0" spc="75" dirty="0">
                          <a:solidFill>
                            <a:srgbClr val="626262"/>
                          </a:solidFill>
                          <a:effectLst/>
                          <a:latin typeface="新細明體"/>
                          <a:ea typeface="新細明體"/>
                          <a:cs typeface="新細明體"/>
                        </a:rPr>
                        <a:t>APP</a:t>
                      </a:r>
                      <a:r>
                        <a:rPr lang="zh-TW" sz="1000" kern="0" spc="75" dirty="0">
                          <a:solidFill>
                            <a:srgbClr val="626262"/>
                          </a:solidFill>
                          <a:effectLst/>
                          <a:latin typeface="Calibri"/>
                          <a:ea typeface="新細明體"/>
                          <a:cs typeface="新細明體"/>
                        </a:rPr>
                        <a:t>空間維護費</a:t>
                      </a:r>
                      <a:endParaRPr lang="zh-TW" sz="1200" kern="100" dirty="0">
                        <a:effectLst/>
                        <a:latin typeface="Calibri"/>
                        <a:ea typeface="新細明體"/>
                        <a:cs typeface="Times New Roman"/>
                      </a:endParaRPr>
                    </a:p>
                  </a:txBody>
                  <a:tcPr marL="57150" marR="57150" marT="57150" marB="57150" anchor="ctr">
                    <a:lnL>
                      <a:noFill/>
                    </a:lnL>
                    <a:lnR>
                      <a:noFill/>
                    </a:lnR>
                    <a:lnT>
                      <a:noFill/>
                    </a:lnT>
                    <a:lnB>
                      <a:noFill/>
                    </a:lnB>
                    <a:solidFill>
                      <a:srgbClr val="FFFFFF"/>
                    </a:solidFill>
                  </a:tcPr>
                </a:tc>
                <a:tc>
                  <a:txBody>
                    <a:bodyPr/>
                    <a:lstStyle/>
                    <a:p>
                      <a:pPr algn="ctr">
                        <a:spcAft>
                          <a:spcPts val="0"/>
                        </a:spcAft>
                      </a:pPr>
                      <a:r>
                        <a:rPr lang="en-US" sz="1000" kern="0" spc="75" dirty="0">
                          <a:solidFill>
                            <a:srgbClr val="626262"/>
                          </a:solidFill>
                          <a:effectLst/>
                          <a:latin typeface="Verdana"/>
                          <a:ea typeface="新細明體"/>
                          <a:cs typeface="新細明體"/>
                        </a:rPr>
                        <a:t>1000</a:t>
                      </a:r>
                      <a:r>
                        <a:rPr lang="zh-TW" sz="1000" kern="0" spc="75" dirty="0">
                          <a:solidFill>
                            <a:srgbClr val="626262"/>
                          </a:solidFill>
                          <a:effectLst/>
                          <a:latin typeface="Verdana"/>
                          <a:ea typeface="新細明體"/>
                          <a:cs typeface="新細明體"/>
                        </a:rPr>
                        <a:t>元</a:t>
                      </a:r>
                      <a:r>
                        <a:rPr lang="en-US" sz="1000" kern="0" spc="75" dirty="0">
                          <a:solidFill>
                            <a:srgbClr val="626262"/>
                          </a:solidFill>
                          <a:effectLst/>
                          <a:latin typeface="Verdana"/>
                          <a:ea typeface="新細明體"/>
                          <a:cs typeface="新細明體"/>
                        </a:rPr>
                        <a:t>/</a:t>
                      </a:r>
                      <a:r>
                        <a:rPr lang="zh-TW" sz="1000" kern="0" spc="75" dirty="0">
                          <a:solidFill>
                            <a:srgbClr val="626262"/>
                          </a:solidFill>
                          <a:effectLst/>
                          <a:latin typeface="Verdana"/>
                          <a:ea typeface="新細明體"/>
                          <a:cs typeface="新細明體"/>
                        </a:rPr>
                        <a:t>年</a:t>
                      </a:r>
                      <a:endParaRPr lang="zh-TW" sz="1200" kern="100" dirty="0">
                        <a:effectLst/>
                        <a:latin typeface="Calibri"/>
                        <a:ea typeface="新細明體"/>
                        <a:cs typeface="Times New Roman"/>
                      </a:endParaRPr>
                    </a:p>
                  </a:txBody>
                  <a:tcPr marL="57150" marR="57150" marT="57150" marB="57150" anchor="ctr">
                    <a:lnL>
                      <a:noFill/>
                    </a:lnL>
                    <a:lnR>
                      <a:noFill/>
                    </a:lnR>
                    <a:lnT>
                      <a:noFill/>
                    </a:lnT>
                    <a:lnB>
                      <a:noFill/>
                    </a:lnB>
                    <a:solidFill>
                      <a:srgbClr val="FFFFFF"/>
                    </a:solidFill>
                  </a:tcPr>
                </a:tc>
              </a:tr>
              <a:tr h="907301">
                <a:tc>
                  <a:txBody>
                    <a:bodyPr/>
                    <a:lstStyle/>
                    <a:p>
                      <a:pPr>
                        <a:spcAft>
                          <a:spcPts val="0"/>
                        </a:spcAft>
                      </a:pPr>
                      <a:r>
                        <a:rPr lang="zh-TW" sz="1000" kern="0" spc="75">
                          <a:solidFill>
                            <a:srgbClr val="626262"/>
                          </a:solidFill>
                          <a:effectLst/>
                          <a:latin typeface="Calibri"/>
                          <a:ea typeface="新細明體"/>
                          <a:cs typeface="新細明體"/>
                        </a:rPr>
                        <a:t>蘋果</a:t>
                      </a:r>
                      <a:r>
                        <a:rPr lang="en-US" sz="1000" kern="0" spc="75">
                          <a:solidFill>
                            <a:srgbClr val="626262"/>
                          </a:solidFill>
                          <a:effectLst/>
                          <a:latin typeface="Calibri"/>
                          <a:ea typeface="新細明體"/>
                          <a:cs typeface="新細明體"/>
                        </a:rPr>
                        <a:t>IOS</a:t>
                      </a:r>
                      <a:r>
                        <a:rPr lang="zh-TW" sz="1000" kern="0" spc="75">
                          <a:solidFill>
                            <a:srgbClr val="626262"/>
                          </a:solidFill>
                          <a:effectLst/>
                          <a:latin typeface="Calibri"/>
                          <a:ea typeface="新細明體"/>
                          <a:cs typeface="新細明體"/>
                        </a:rPr>
                        <a:t>手機</a:t>
                      </a:r>
                      <a:r>
                        <a:rPr lang="en-US" sz="1000" kern="0" spc="75">
                          <a:solidFill>
                            <a:srgbClr val="626262"/>
                          </a:solidFill>
                          <a:effectLst/>
                          <a:latin typeface="Calibri"/>
                          <a:ea typeface="新細明體"/>
                          <a:cs typeface="新細明體"/>
                        </a:rPr>
                        <a:t>APP</a:t>
                      </a:r>
                      <a:r>
                        <a:rPr lang="zh-TW" sz="1000" kern="0" spc="75">
                          <a:solidFill>
                            <a:srgbClr val="626262"/>
                          </a:solidFill>
                          <a:effectLst/>
                          <a:latin typeface="Calibri"/>
                          <a:ea typeface="新細明體"/>
                          <a:cs typeface="新細明體"/>
                        </a:rPr>
                        <a:t>設計費</a:t>
                      </a:r>
                      <a:endParaRPr lang="zh-TW" sz="1200" kern="100">
                        <a:effectLst/>
                        <a:latin typeface="Calibri"/>
                        <a:ea typeface="新細明體"/>
                        <a:cs typeface="Times New Roman"/>
                      </a:endParaRPr>
                    </a:p>
                  </a:txBody>
                  <a:tcPr marL="57150" marR="57150" marT="57150" marB="57150" anchor="ctr">
                    <a:lnL>
                      <a:noFill/>
                    </a:lnL>
                    <a:lnR>
                      <a:noFill/>
                    </a:lnR>
                    <a:lnT>
                      <a:noFill/>
                    </a:lnT>
                    <a:lnB>
                      <a:noFill/>
                    </a:lnB>
                    <a:solidFill>
                      <a:srgbClr val="FFFFCC"/>
                    </a:solidFill>
                  </a:tcPr>
                </a:tc>
                <a:tc>
                  <a:txBody>
                    <a:bodyPr/>
                    <a:lstStyle/>
                    <a:p>
                      <a:pPr algn="ctr">
                        <a:spcAft>
                          <a:spcPts val="0"/>
                        </a:spcAft>
                      </a:pPr>
                      <a:r>
                        <a:rPr lang="en-US" sz="1000" kern="0" spc="75" dirty="0">
                          <a:solidFill>
                            <a:srgbClr val="626262"/>
                          </a:solidFill>
                          <a:effectLst/>
                          <a:latin typeface="Verdana"/>
                          <a:ea typeface="新細明體"/>
                          <a:cs typeface="新細明體"/>
                        </a:rPr>
                        <a:t>10000</a:t>
                      </a:r>
                      <a:r>
                        <a:rPr lang="zh-TW" sz="1000" kern="0" spc="75" dirty="0">
                          <a:solidFill>
                            <a:srgbClr val="626262"/>
                          </a:solidFill>
                          <a:effectLst/>
                          <a:latin typeface="Verdana"/>
                          <a:ea typeface="新細明體"/>
                          <a:cs typeface="新細明體"/>
                        </a:rPr>
                        <a:t>元終生一次費用</a:t>
                      </a:r>
                      <a:endParaRPr lang="zh-TW" sz="1200" kern="100" dirty="0">
                        <a:effectLst/>
                        <a:latin typeface="Calibri"/>
                        <a:ea typeface="新細明體"/>
                        <a:cs typeface="Times New Roman"/>
                      </a:endParaRPr>
                    </a:p>
                  </a:txBody>
                  <a:tcPr marL="57150" marR="57150" marT="57150" marB="57150" anchor="ctr">
                    <a:lnL>
                      <a:noFill/>
                    </a:lnL>
                    <a:lnR>
                      <a:noFill/>
                    </a:lnR>
                    <a:lnT>
                      <a:noFill/>
                    </a:lnT>
                    <a:lnB>
                      <a:noFill/>
                    </a:lnB>
                    <a:solidFill>
                      <a:srgbClr val="FFFFCC"/>
                    </a:solidFill>
                  </a:tcPr>
                </a:tc>
              </a:tr>
              <a:tr h="907301">
                <a:tc>
                  <a:txBody>
                    <a:bodyPr/>
                    <a:lstStyle/>
                    <a:p>
                      <a:pPr>
                        <a:spcAft>
                          <a:spcPts val="0"/>
                        </a:spcAft>
                      </a:pPr>
                      <a:r>
                        <a:rPr lang="en-US" sz="1000" kern="0" spc="75">
                          <a:solidFill>
                            <a:srgbClr val="626262"/>
                          </a:solidFill>
                          <a:effectLst/>
                          <a:latin typeface="新細明體"/>
                          <a:ea typeface="新細明體"/>
                          <a:cs typeface="新細明體"/>
                        </a:rPr>
                        <a:t>APP</a:t>
                      </a:r>
                      <a:r>
                        <a:rPr lang="zh-TW" sz="1000" kern="0" spc="75">
                          <a:solidFill>
                            <a:srgbClr val="626262"/>
                          </a:solidFill>
                          <a:effectLst/>
                          <a:latin typeface="Calibri"/>
                          <a:ea typeface="新細明體"/>
                          <a:cs typeface="新細明體"/>
                        </a:rPr>
                        <a:t>空間維護費</a:t>
                      </a:r>
                      <a:endParaRPr lang="zh-TW" sz="1200" kern="100">
                        <a:effectLst/>
                        <a:latin typeface="Calibri"/>
                        <a:ea typeface="新細明體"/>
                        <a:cs typeface="Times New Roman"/>
                      </a:endParaRPr>
                    </a:p>
                  </a:txBody>
                  <a:tcPr marL="57150" marR="57150" marT="57150" marB="57150" anchor="ctr">
                    <a:lnL>
                      <a:noFill/>
                    </a:lnL>
                    <a:lnR>
                      <a:noFill/>
                    </a:lnR>
                    <a:lnT>
                      <a:noFill/>
                    </a:lnT>
                    <a:lnB>
                      <a:noFill/>
                    </a:lnB>
                    <a:solidFill>
                      <a:srgbClr val="FFFFFF"/>
                    </a:solidFill>
                  </a:tcPr>
                </a:tc>
                <a:tc>
                  <a:txBody>
                    <a:bodyPr/>
                    <a:lstStyle/>
                    <a:p>
                      <a:pPr algn="ctr">
                        <a:spcAft>
                          <a:spcPts val="0"/>
                        </a:spcAft>
                      </a:pPr>
                      <a:r>
                        <a:rPr lang="en-US" sz="1000" kern="0" spc="75" dirty="0">
                          <a:solidFill>
                            <a:srgbClr val="626262"/>
                          </a:solidFill>
                          <a:effectLst/>
                          <a:latin typeface="Verdana"/>
                          <a:ea typeface="新細明體"/>
                          <a:cs typeface="新細明體"/>
                        </a:rPr>
                        <a:t>1000</a:t>
                      </a:r>
                      <a:r>
                        <a:rPr lang="zh-TW" sz="1000" kern="0" spc="75" dirty="0">
                          <a:solidFill>
                            <a:srgbClr val="626262"/>
                          </a:solidFill>
                          <a:effectLst/>
                          <a:latin typeface="Verdana"/>
                          <a:ea typeface="新細明體"/>
                          <a:cs typeface="新細明體"/>
                        </a:rPr>
                        <a:t>元</a:t>
                      </a:r>
                      <a:r>
                        <a:rPr lang="en-US" sz="1000" kern="0" spc="75" dirty="0">
                          <a:solidFill>
                            <a:srgbClr val="626262"/>
                          </a:solidFill>
                          <a:effectLst/>
                          <a:latin typeface="Verdana"/>
                          <a:ea typeface="新細明體"/>
                          <a:cs typeface="新細明體"/>
                        </a:rPr>
                        <a:t>/</a:t>
                      </a:r>
                      <a:r>
                        <a:rPr lang="zh-TW" sz="1000" kern="0" spc="75" dirty="0">
                          <a:solidFill>
                            <a:srgbClr val="626262"/>
                          </a:solidFill>
                          <a:effectLst/>
                          <a:latin typeface="Verdana"/>
                          <a:ea typeface="新細明體"/>
                          <a:cs typeface="新細明體"/>
                        </a:rPr>
                        <a:t>年</a:t>
                      </a:r>
                      <a:endParaRPr lang="zh-TW" sz="1200" kern="100" dirty="0">
                        <a:effectLst/>
                        <a:latin typeface="Calibri"/>
                        <a:ea typeface="新細明體"/>
                        <a:cs typeface="Times New Roman"/>
                      </a:endParaRPr>
                    </a:p>
                  </a:txBody>
                  <a:tcPr marL="57150" marR="57150" marT="57150" marB="57150" anchor="ctr">
                    <a:lnL>
                      <a:noFill/>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xmlns="" val="200794292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zh-TW" dirty="0"/>
              <a:t>人力</a:t>
            </a:r>
            <a:r>
              <a:rPr lang="zh-TW" altLang="zh-TW" dirty="0" smtClean="0"/>
              <a:t>分配</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xmlns="" val="1549760278"/>
              </p:ext>
            </p:extLst>
          </p:nvPr>
        </p:nvGraphicFramePr>
        <p:xfrm>
          <a:off x="1928177" y="1152683"/>
          <a:ext cx="6244222" cy="4796596"/>
        </p:xfrm>
        <a:graphic>
          <a:graphicData uri="http://schemas.openxmlformats.org/drawingml/2006/table">
            <a:tbl>
              <a:tblPr firstRow="1" firstCol="1" bandRow="1">
                <a:tableStyleId>{5C22544A-7EE6-4342-B048-85BDC9FD1C3A}</a:tableStyleId>
              </a:tblPr>
              <a:tblGrid>
                <a:gridCol w="1560682"/>
                <a:gridCol w="1560682"/>
                <a:gridCol w="1561429"/>
                <a:gridCol w="1561429"/>
              </a:tblGrid>
              <a:tr h="252452">
                <a:tc>
                  <a:txBody>
                    <a:bodyPr/>
                    <a:lstStyle/>
                    <a:p>
                      <a:pPr algn="ctr">
                        <a:spcAft>
                          <a:spcPts val="0"/>
                        </a:spcAft>
                      </a:pPr>
                      <a:r>
                        <a:rPr lang="zh-TW" sz="1200" kern="100" dirty="0">
                          <a:effectLst/>
                        </a:rPr>
                        <a:t>發展技能</a:t>
                      </a:r>
                      <a:endParaRPr lang="zh-TW" sz="1200" kern="100" dirty="0">
                        <a:effectLst/>
                        <a:latin typeface="Calibri"/>
                        <a:ea typeface="新細明體"/>
                        <a:cs typeface="Times New Roman"/>
                      </a:endParaRPr>
                    </a:p>
                  </a:txBody>
                  <a:tcPr marL="68580" marR="68580" marT="0" marB="0" anchor="ctr"/>
                </a:tc>
                <a:tc>
                  <a:txBody>
                    <a:bodyPr/>
                    <a:lstStyle/>
                    <a:p>
                      <a:pPr algn="ctr">
                        <a:spcAft>
                          <a:spcPts val="0"/>
                        </a:spcAft>
                      </a:pPr>
                      <a:r>
                        <a:rPr lang="zh-TW" sz="1200" kern="100">
                          <a:effectLst/>
                        </a:rPr>
                        <a:t>工作分配</a:t>
                      </a:r>
                      <a:endParaRPr lang="zh-TW" sz="1200" kern="100">
                        <a:effectLst/>
                        <a:latin typeface="Calibri"/>
                        <a:ea typeface="新細明體"/>
                        <a:cs typeface="Times New Roman"/>
                      </a:endParaRPr>
                    </a:p>
                  </a:txBody>
                  <a:tcPr marL="68580" marR="68580" marT="0" marB="0" anchor="ctr"/>
                </a:tc>
                <a:tc>
                  <a:txBody>
                    <a:bodyPr/>
                    <a:lstStyle/>
                    <a:p>
                      <a:pPr algn="ctr">
                        <a:spcAft>
                          <a:spcPts val="0"/>
                        </a:spcAft>
                      </a:pPr>
                      <a:r>
                        <a:rPr lang="zh-TW" sz="1200" kern="100">
                          <a:effectLst/>
                        </a:rPr>
                        <a:t>內容</a:t>
                      </a:r>
                      <a:endParaRPr lang="zh-TW" sz="1200" kern="100">
                        <a:effectLst/>
                        <a:latin typeface="Calibri"/>
                        <a:ea typeface="新細明體"/>
                        <a:cs typeface="Times New Roman"/>
                      </a:endParaRPr>
                    </a:p>
                  </a:txBody>
                  <a:tcPr marL="68580" marR="68580" marT="0" marB="0" anchor="ctr"/>
                </a:tc>
                <a:tc>
                  <a:txBody>
                    <a:bodyPr/>
                    <a:lstStyle/>
                    <a:p>
                      <a:pPr algn="ctr">
                        <a:spcAft>
                          <a:spcPts val="0"/>
                        </a:spcAft>
                      </a:pPr>
                      <a:r>
                        <a:rPr lang="zh-TW" sz="1200" kern="100" dirty="0">
                          <a:effectLst/>
                        </a:rPr>
                        <a:t>人力分配</a:t>
                      </a:r>
                      <a:endParaRPr lang="zh-TW" sz="1200" kern="100" dirty="0">
                        <a:effectLst/>
                        <a:latin typeface="Calibri"/>
                        <a:ea typeface="新細明體"/>
                        <a:cs typeface="Times New Roman"/>
                      </a:endParaRPr>
                    </a:p>
                  </a:txBody>
                  <a:tcPr marL="68580" marR="68580" marT="0" marB="0" anchor="ctr"/>
                </a:tc>
              </a:tr>
              <a:tr h="1009810">
                <a:tc>
                  <a:txBody>
                    <a:bodyPr/>
                    <a:lstStyle/>
                    <a:p>
                      <a:pPr algn="ctr">
                        <a:spcAft>
                          <a:spcPts val="0"/>
                        </a:spcAft>
                      </a:pPr>
                      <a:r>
                        <a:rPr lang="zh-TW" sz="1200" kern="100">
                          <a:effectLst/>
                        </a:rPr>
                        <a:t>技術</a:t>
                      </a:r>
                      <a:endParaRPr lang="zh-TW" sz="1200" kern="100">
                        <a:effectLst/>
                        <a:latin typeface="Calibri"/>
                        <a:ea typeface="新細明體"/>
                        <a:cs typeface="Times New Roman"/>
                      </a:endParaRPr>
                    </a:p>
                  </a:txBody>
                  <a:tcPr marL="68580" marR="68580" marT="0" marB="0" anchor="ctr"/>
                </a:tc>
                <a:tc>
                  <a:txBody>
                    <a:bodyPr/>
                    <a:lstStyle/>
                    <a:p>
                      <a:pPr algn="ctr">
                        <a:spcAft>
                          <a:spcPts val="0"/>
                        </a:spcAft>
                      </a:pPr>
                      <a:r>
                        <a:rPr lang="zh-TW" sz="1200" kern="100">
                          <a:effectLst/>
                        </a:rPr>
                        <a:t>工程師</a:t>
                      </a:r>
                      <a:r>
                        <a:rPr lang="en-US" sz="1200" kern="100">
                          <a:effectLst/>
                        </a:rPr>
                        <a:t>(</a:t>
                      </a:r>
                      <a:r>
                        <a:rPr lang="zh-TW" sz="1200" kern="100">
                          <a:effectLst/>
                        </a:rPr>
                        <a:t>委外</a:t>
                      </a:r>
                      <a:r>
                        <a:rPr lang="en-US" sz="1200" kern="100">
                          <a:effectLst/>
                        </a:rPr>
                        <a:t>)</a:t>
                      </a:r>
                      <a:endParaRPr lang="zh-TW" sz="1200" kern="100">
                        <a:effectLst/>
                        <a:latin typeface="Calibri"/>
                        <a:ea typeface="新細明體"/>
                        <a:cs typeface="Times New Roman"/>
                      </a:endParaRPr>
                    </a:p>
                  </a:txBody>
                  <a:tcPr marL="68580" marR="68580" marT="0" marB="0" anchor="ctr"/>
                </a:tc>
                <a:tc>
                  <a:txBody>
                    <a:bodyPr/>
                    <a:lstStyle/>
                    <a:p>
                      <a:pPr algn="ctr">
                        <a:spcAft>
                          <a:spcPts val="0"/>
                        </a:spcAft>
                      </a:pPr>
                      <a:r>
                        <a:rPr lang="zh-TW" sz="1200" kern="100" dirty="0">
                          <a:effectLst/>
                        </a:rPr>
                        <a:t>設計軟體內容及步驟，提供軟體上技術整合的架構。</a:t>
                      </a:r>
                      <a:endParaRPr lang="zh-TW" sz="1200" kern="100" dirty="0">
                        <a:effectLst/>
                        <a:latin typeface="Calibri"/>
                        <a:ea typeface="新細明體"/>
                        <a:cs typeface="Times New Roman"/>
                      </a:endParaRPr>
                    </a:p>
                  </a:txBody>
                  <a:tcPr marL="68580" marR="68580" marT="0" marB="0"/>
                </a:tc>
                <a:tc>
                  <a:txBody>
                    <a:bodyPr/>
                    <a:lstStyle/>
                    <a:p>
                      <a:pPr algn="ctr">
                        <a:spcAft>
                          <a:spcPts val="0"/>
                        </a:spcAft>
                      </a:pPr>
                      <a:r>
                        <a:rPr lang="en-US" sz="1200" kern="100">
                          <a:effectLst/>
                        </a:rPr>
                        <a:t>6</a:t>
                      </a:r>
                      <a:r>
                        <a:rPr lang="zh-TW" sz="1200" kern="100">
                          <a:effectLst/>
                        </a:rPr>
                        <a:t>位</a:t>
                      </a:r>
                      <a:endParaRPr lang="zh-TW" sz="1200" kern="100">
                        <a:effectLst/>
                        <a:latin typeface="Calibri"/>
                        <a:ea typeface="新細明體"/>
                        <a:cs typeface="Times New Roman"/>
                      </a:endParaRPr>
                    </a:p>
                  </a:txBody>
                  <a:tcPr marL="68580" marR="68580" marT="0" marB="0" anchor="ctr"/>
                </a:tc>
              </a:tr>
              <a:tr h="1262262">
                <a:tc>
                  <a:txBody>
                    <a:bodyPr/>
                    <a:lstStyle/>
                    <a:p>
                      <a:pPr algn="ctr">
                        <a:spcAft>
                          <a:spcPts val="0"/>
                        </a:spcAft>
                      </a:pPr>
                      <a:r>
                        <a:rPr lang="zh-TW" sz="1200" kern="100">
                          <a:effectLst/>
                        </a:rPr>
                        <a:t>美術</a:t>
                      </a:r>
                      <a:endParaRPr lang="zh-TW" sz="1200" kern="100">
                        <a:effectLst/>
                        <a:latin typeface="Calibri"/>
                        <a:ea typeface="新細明體"/>
                        <a:cs typeface="Times New Roman"/>
                      </a:endParaRPr>
                    </a:p>
                  </a:txBody>
                  <a:tcPr marL="68580" marR="68580" marT="0" marB="0" anchor="ctr"/>
                </a:tc>
                <a:tc>
                  <a:txBody>
                    <a:bodyPr/>
                    <a:lstStyle/>
                    <a:p>
                      <a:pPr algn="ctr">
                        <a:spcAft>
                          <a:spcPts val="0"/>
                        </a:spcAft>
                      </a:pPr>
                      <a:r>
                        <a:rPr lang="zh-TW" sz="1200" kern="100">
                          <a:effectLst/>
                        </a:rPr>
                        <a:t>王惠玲、楊羽繡</a:t>
                      </a:r>
                      <a:endParaRPr lang="zh-TW" sz="1200" kern="100">
                        <a:effectLst/>
                        <a:latin typeface="Calibri"/>
                        <a:ea typeface="新細明體"/>
                        <a:cs typeface="Times New Roman"/>
                      </a:endParaRPr>
                    </a:p>
                  </a:txBody>
                  <a:tcPr marL="68580" marR="68580" marT="0" marB="0" anchor="ctr"/>
                </a:tc>
                <a:tc>
                  <a:txBody>
                    <a:bodyPr/>
                    <a:lstStyle/>
                    <a:p>
                      <a:pPr algn="ctr">
                        <a:spcAft>
                          <a:spcPts val="0"/>
                        </a:spcAft>
                      </a:pPr>
                      <a:r>
                        <a:rPr lang="zh-TW" sz="1200" kern="100" dirty="0">
                          <a:effectLst/>
                        </a:rPr>
                        <a:t>美圖繪畫構圖以及構想設計花邊，且將創意構思提出，給予技術層面運用。</a:t>
                      </a:r>
                      <a:endParaRPr lang="zh-TW" sz="1200" kern="100" dirty="0">
                        <a:effectLst/>
                        <a:latin typeface="Calibri"/>
                        <a:ea typeface="新細明體"/>
                        <a:cs typeface="Times New Roman"/>
                      </a:endParaRPr>
                    </a:p>
                  </a:txBody>
                  <a:tcPr marL="68580" marR="68580" marT="0" marB="0"/>
                </a:tc>
                <a:tc>
                  <a:txBody>
                    <a:bodyPr/>
                    <a:lstStyle/>
                    <a:p>
                      <a:pPr algn="ctr">
                        <a:spcAft>
                          <a:spcPts val="0"/>
                        </a:spcAft>
                      </a:pPr>
                      <a:r>
                        <a:rPr lang="en-US" sz="1200" kern="100">
                          <a:effectLst/>
                        </a:rPr>
                        <a:t>2</a:t>
                      </a:r>
                      <a:r>
                        <a:rPr lang="zh-TW" sz="1200" kern="100">
                          <a:effectLst/>
                        </a:rPr>
                        <a:t>位</a:t>
                      </a:r>
                      <a:endParaRPr lang="zh-TW" sz="1200" kern="100">
                        <a:effectLst/>
                        <a:latin typeface="Calibri"/>
                        <a:ea typeface="新細明體"/>
                        <a:cs typeface="Times New Roman"/>
                      </a:endParaRPr>
                    </a:p>
                  </a:txBody>
                  <a:tcPr marL="68580" marR="68580" marT="0" marB="0" anchor="ctr"/>
                </a:tc>
              </a:tr>
              <a:tr h="1262262">
                <a:tc>
                  <a:txBody>
                    <a:bodyPr/>
                    <a:lstStyle/>
                    <a:p>
                      <a:pPr algn="ctr">
                        <a:spcAft>
                          <a:spcPts val="0"/>
                        </a:spcAft>
                      </a:pPr>
                      <a:r>
                        <a:rPr lang="zh-TW" sz="1200" kern="100">
                          <a:effectLst/>
                        </a:rPr>
                        <a:t>行銷</a:t>
                      </a:r>
                      <a:endParaRPr lang="zh-TW" sz="1200" kern="100">
                        <a:effectLst/>
                        <a:latin typeface="Calibri"/>
                        <a:ea typeface="新細明體"/>
                        <a:cs typeface="Times New Roman"/>
                      </a:endParaRPr>
                    </a:p>
                  </a:txBody>
                  <a:tcPr marL="68580" marR="68580" marT="0" marB="0" anchor="ctr"/>
                </a:tc>
                <a:tc>
                  <a:txBody>
                    <a:bodyPr/>
                    <a:lstStyle/>
                    <a:p>
                      <a:pPr algn="ctr">
                        <a:spcAft>
                          <a:spcPts val="0"/>
                        </a:spcAft>
                      </a:pPr>
                      <a:r>
                        <a:rPr lang="zh-TW" sz="1200" kern="100">
                          <a:effectLst/>
                        </a:rPr>
                        <a:t>王盈元、徐柏園</a:t>
                      </a:r>
                      <a:endParaRPr lang="zh-TW" sz="1200" kern="100">
                        <a:effectLst/>
                        <a:latin typeface="Calibri"/>
                        <a:ea typeface="新細明體"/>
                        <a:cs typeface="Times New Roman"/>
                      </a:endParaRPr>
                    </a:p>
                  </a:txBody>
                  <a:tcPr marL="68580" marR="68580" marT="0" marB="0" anchor="ctr"/>
                </a:tc>
                <a:tc>
                  <a:txBody>
                    <a:bodyPr/>
                    <a:lstStyle/>
                    <a:p>
                      <a:pPr algn="ctr">
                        <a:spcAft>
                          <a:spcPts val="0"/>
                        </a:spcAft>
                      </a:pPr>
                      <a:r>
                        <a:rPr lang="zh-TW" sz="1200" kern="100" dirty="0">
                          <a:effectLst/>
                        </a:rPr>
                        <a:t>將遊戲內含深入淺出的推廣出去並作公司相關的連繫及接洽外部資訊。</a:t>
                      </a:r>
                      <a:endParaRPr lang="zh-TW" sz="1200" kern="100" dirty="0">
                        <a:effectLst/>
                        <a:latin typeface="Calibri"/>
                        <a:ea typeface="新細明體"/>
                        <a:cs typeface="Times New Roman"/>
                      </a:endParaRPr>
                    </a:p>
                  </a:txBody>
                  <a:tcPr marL="68580" marR="68580" marT="0" marB="0"/>
                </a:tc>
                <a:tc>
                  <a:txBody>
                    <a:bodyPr/>
                    <a:lstStyle/>
                    <a:p>
                      <a:pPr algn="ctr">
                        <a:spcAft>
                          <a:spcPts val="0"/>
                        </a:spcAft>
                      </a:pPr>
                      <a:r>
                        <a:rPr lang="en-US" sz="1200" kern="100" dirty="0">
                          <a:effectLst/>
                        </a:rPr>
                        <a:t>3</a:t>
                      </a:r>
                      <a:r>
                        <a:rPr lang="zh-TW" sz="1200" kern="100" dirty="0">
                          <a:effectLst/>
                        </a:rPr>
                        <a:t>位</a:t>
                      </a:r>
                      <a:endParaRPr lang="zh-TW" sz="1200" kern="100" dirty="0">
                        <a:effectLst/>
                        <a:latin typeface="Calibri"/>
                        <a:ea typeface="新細明體"/>
                        <a:cs typeface="Times New Roman"/>
                      </a:endParaRPr>
                    </a:p>
                  </a:txBody>
                  <a:tcPr marL="68580" marR="68580" marT="0" marB="0" anchor="ctr"/>
                </a:tc>
              </a:tr>
              <a:tr h="1009810">
                <a:tc>
                  <a:txBody>
                    <a:bodyPr/>
                    <a:lstStyle/>
                    <a:p>
                      <a:pPr algn="ctr">
                        <a:spcAft>
                          <a:spcPts val="0"/>
                        </a:spcAft>
                      </a:pPr>
                      <a:r>
                        <a:rPr lang="zh-TW" sz="1200" kern="100">
                          <a:effectLst/>
                        </a:rPr>
                        <a:t>管理</a:t>
                      </a:r>
                      <a:endParaRPr lang="zh-TW" sz="1200" kern="100">
                        <a:effectLst/>
                        <a:latin typeface="Calibri"/>
                        <a:ea typeface="新細明體"/>
                        <a:cs typeface="Times New Roman"/>
                      </a:endParaRPr>
                    </a:p>
                  </a:txBody>
                  <a:tcPr marL="68580" marR="68580" marT="0" marB="0" anchor="ctr"/>
                </a:tc>
                <a:tc>
                  <a:txBody>
                    <a:bodyPr/>
                    <a:lstStyle/>
                    <a:p>
                      <a:pPr algn="ctr">
                        <a:spcAft>
                          <a:spcPts val="0"/>
                        </a:spcAft>
                      </a:pPr>
                      <a:r>
                        <a:rPr lang="zh-TW" sz="1200" kern="100">
                          <a:effectLst/>
                        </a:rPr>
                        <a:t>簡志龍、黃致穎</a:t>
                      </a:r>
                      <a:endParaRPr lang="zh-TW" sz="1200" kern="100">
                        <a:effectLst/>
                        <a:latin typeface="Calibri"/>
                        <a:ea typeface="新細明體"/>
                        <a:cs typeface="Times New Roman"/>
                      </a:endParaRPr>
                    </a:p>
                  </a:txBody>
                  <a:tcPr marL="68580" marR="68580" marT="0" marB="0" anchor="ctr"/>
                </a:tc>
                <a:tc>
                  <a:txBody>
                    <a:bodyPr/>
                    <a:lstStyle/>
                    <a:p>
                      <a:pPr algn="ctr">
                        <a:spcAft>
                          <a:spcPts val="0"/>
                        </a:spcAft>
                      </a:pPr>
                      <a:r>
                        <a:rPr lang="zh-TW" sz="1200" kern="100" dirty="0">
                          <a:effectLst/>
                        </a:rPr>
                        <a:t>將內部運作作妥善的基本運作，且將進度與資訊作相互的協調。</a:t>
                      </a:r>
                      <a:endParaRPr lang="zh-TW" sz="1200" kern="100" dirty="0">
                        <a:effectLst/>
                        <a:latin typeface="Calibri"/>
                        <a:ea typeface="新細明體"/>
                        <a:cs typeface="Times New Roman"/>
                      </a:endParaRPr>
                    </a:p>
                  </a:txBody>
                  <a:tcPr marL="68580" marR="68580" marT="0" marB="0"/>
                </a:tc>
                <a:tc>
                  <a:txBody>
                    <a:bodyPr/>
                    <a:lstStyle/>
                    <a:p>
                      <a:pPr algn="ctr">
                        <a:spcAft>
                          <a:spcPts val="0"/>
                        </a:spcAft>
                      </a:pPr>
                      <a:r>
                        <a:rPr lang="en-US" sz="1200" kern="100" dirty="0">
                          <a:effectLst/>
                        </a:rPr>
                        <a:t>2</a:t>
                      </a:r>
                      <a:r>
                        <a:rPr lang="zh-TW" sz="1200" kern="100" dirty="0">
                          <a:effectLst/>
                        </a:rPr>
                        <a:t>位</a:t>
                      </a:r>
                      <a:endParaRPr lang="zh-TW" sz="1200" kern="100" dirty="0">
                        <a:effectLst/>
                        <a:latin typeface="Calibri"/>
                        <a:ea typeface="新細明體"/>
                        <a:cs typeface="Times New Roman"/>
                      </a:endParaRPr>
                    </a:p>
                  </a:txBody>
                  <a:tcPr marL="68580" marR="68580" marT="0" marB="0" anchor="ctr"/>
                </a:tc>
              </a:tr>
            </a:tbl>
          </a:graphicData>
        </a:graphic>
      </p:graphicFrame>
    </p:spTree>
    <p:extLst>
      <p:ext uri="{BB962C8B-B14F-4D97-AF65-F5344CB8AC3E}">
        <p14:creationId xmlns:p14="http://schemas.microsoft.com/office/powerpoint/2010/main" xmlns="" val="103871112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zh-TW" dirty="0"/>
              <a:t>參考</a:t>
            </a:r>
            <a:r>
              <a:rPr lang="zh-TW" altLang="zh-TW" dirty="0" smtClean="0"/>
              <a:t>文獻</a:t>
            </a:r>
            <a:endParaRPr lang="zh-TW" altLang="en-US" dirty="0"/>
          </a:p>
        </p:txBody>
      </p:sp>
      <p:sp>
        <p:nvSpPr>
          <p:cNvPr id="3" name="內容版面配置區 2"/>
          <p:cNvSpPr>
            <a:spLocks noGrp="1"/>
          </p:cNvSpPr>
          <p:nvPr>
            <p:ph idx="1"/>
          </p:nvPr>
        </p:nvSpPr>
        <p:spPr/>
        <p:txBody>
          <a:bodyPr/>
          <a:lstStyle/>
          <a:p>
            <a:r>
              <a:rPr lang="en-US" altLang="zh-TW" sz="2000" dirty="0">
                <a:solidFill>
                  <a:srgbClr val="0070C0"/>
                </a:solidFill>
                <a:latin typeface="+mj-ea"/>
                <a:ea typeface="+mj-ea"/>
                <a:hlinkClick r:id="rId2"/>
              </a:rPr>
              <a:t>http://</a:t>
            </a:r>
            <a:r>
              <a:rPr lang="en-US" altLang="zh-TW" sz="2000" dirty="0" smtClean="0">
                <a:solidFill>
                  <a:srgbClr val="0070C0"/>
                </a:solidFill>
                <a:latin typeface="+mj-ea"/>
                <a:ea typeface="+mj-ea"/>
                <a:hlinkClick r:id="rId2"/>
              </a:rPr>
              <a:t>csc-studio.tumblr.com/post/28588890981/10-app</a:t>
            </a:r>
            <a:endParaRPr lang="en-US" altLang="zh-TW" sz="2000" dirty="0">
              <a:solidFill>
                <a:srgbClr val="0070C0"/>
              </a:solidFill>
              <a:latin typeface="+mj-ea"/>
              <a:ea typeface="+mj-ea"/>
            </a:endParaRPr>
          </a:p>
          <a:p>
            <a:endParaRPr lang="en-US" altLang="zh-TW" sz="2000" dirty="0" smtClean="0">
              <a:hlinkClick r:id="rId3"/>
            </a:endParaRPr>
          </a:p>
          <a:p>
            <a:r>
              <a:rPr lang="en-US" altLang="zh-TW" sz="2000" dirty="0" smtClean="0">
                <a:hlinkClick r:id="rId3"/>
              </a:rPr>
              <a:t>http</a:t>
            </a:r>
            <a:r>
              <a:rPr lang="en-US" altLang="zh-TW" sz="2000" dirty="0">
                <a:hlinkClick r:id="rId3"/>
              </a:rPr>
              <a:t>://</a:t>
            </a:r>
            <a:r>
              <a:rPr lang="en-US" altLang="zh-TW" sz="2000" dirty="0" smtClean="0">
                <a:hlinkClick r:id="rId3"/>
              </a:rPr>
              <a:t>www.nani.com.tw/nani/jlearn/natu/ability/a1/3_a1_1_1.htm</a:t>
            </a:r>
            <a:endParaRPr lang="en-US" altLang="zh-TW" sz="2000" dirty="0" smtClean="0"/>
          </a:p>
          <a:p>
            <a:endParaRPr lang="en-US" altLang="zh-TW" sz="2000" dirty="0" smtClean="0">
              <a:hlinkClick r:id="rId4"/>
            </a:endParaRPr>
          </a:p>
          <a:p>
            <a:r>
              <a:rPr lang="en-US" altLang="zh-TW" sz="2000" dirty="0" smtClean="0">
                <a:hlinkClick r:id="rId4"/>
              </a:rPr>
              <a:t>https</a:t>
            </a:r>
            <a:r>
              <a:rPr lang="en-US" altLang="zh-TW" sz="2000" dirty="0">
                <a:hlinkClick r:id="rId4"/>
              </a:rPr>
              <a:t>://www.google.com.tw/search?q=%E7%86%B1%E8%84%B9%E5%86%B7%E7%B8%AE%E5%8E%9F%E7%90%86&amp;client=safari&amp;hl=zh-hant&amp;source=lnms&amp;tbm=isch&amp;sa=X&amp;ei=Kd3LUuivFc7PkAXNuYCADQ&amp;ved=0CAkQ_AUoAA&amp;biw=1024&amp;bih=672#facrc=_&amp;imgdii=_&amp;imgrc=oU9QlBE4YmODgM%3A%3B2w2rlPEi8R5xpM%3Bhttp%253A%252F%252Fexperiment.phys.nchu.edu.tw%252Fdevice%252Fex40%252F40-2.JPG%3Bhttp%253A%252F%252Fexperiment.phys.nchu.edu.tw%252Fdevice%252Fexp40.html%3B506%3B224</a:t>
            </a:r>
            <a:endParaRPr lang="zh-TW" altLang="zh-TW" sz="2000" dirty="0">
              <a:solidFill>
                <a:srgbClr val="0070C0"/>
              </a:solidFill>
              <a:latin typeface="+mj-ea"/>
              <a:ea typeface="+mj-ea"/>
            </a:endParaRPr>
          </a:p>
          <a:p>
            <a:endParaRPr lang="zh-TW" altLang="en-US" dirty="0"/>
          </a:p>
        </p:txBody>
      </p:sp>
    </p:spTree>
    <p:extLst>
      <p:ext uri="{BB962C8B-B14F-4D97-AF65-F5344CB8AC3E}">
        <p14:creationId xmlns:p14="http://schemas.microsoft.com/office/powerpoint/2010/main" xmlns="" val="16288228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zh-TW" sz="4400" b="1" dirty="0">
                <a:solidFill>
                  <a:srgbClr val="FF0000"/>
                </a:solidFill>
              </a:rPr>
              <a:t>大綱</a:t>
            </a:r>
            <a:endParaRPr lang="zh-TW" altLang="en-US" dirty="0"/>
          </a:p>
        </p:txBody>
      </p:sp>
      <p:sp>
        <p:nvSpPr>
          <p:cNvPr id="3" name="內容版面配置區 2"/>
          <p:cNvSpPr>
            <a:spLocks noGrp="1"/>
          </p:cNvSpPr>
          <p:nvPr>
            <p:ph idx="1"/>
          </p:nvPr>
        </p:nvSpPr>
        <p:spPr/>
        <p:txBody>
          <a:bodyPr>
            <a:normAutofit/>
          </a:bodyPr>
          <a:lstStyle/>
          <a:p>
            <a:r>
              <a:rPr lang="zh-TW" altLang="zh-TW" sz="2400" dirty="0">
                <a:latin typeface="+mj-ea"/>
                <a:ea typeface="+mj-ea"/>
              </a:rPr>
              <a:t>現今社會一般大眾知悉的（</a:t>
            </a:r>
            <a:r>
              <a:rPr lang="en-US" altLang="zh-TW" sz="2400" dirty="0">
                <a:latin typeface="+mj-ea"/>
                <a:ea typeface="+mj-ea"/>
              </a:rPr>
              <a:t>APP</a:t>
            </a:r>
            <a:r>
              <a:rPr lang="zh-TW" altLang="zh-TW" sz="2400" dirty="0">
                <a:latin typeface="+mj-ea"/>
                <a:ea typeface="+mj-ea"/>
              </a:rPr>
              <a:t>）程式，</a:t>
            </a:r>
            <a:r>
              <a:rPr lang="en-US" altLang="zh-TW" sz="2400" dirty="0">
                <a:latin typeface="+mj-ea"/>
                <a:ea typeface="+mj-ea"/>
              </a:rPr>
              <a:t>App </a:t>
            </a:r>
            <a:r>
              <a:rPr lang="zh-TW" altLang="zh-TW" sz="2400" dirty="0">
                <a:latin typeface="+mj-ea"/>
                <a:ea typeface="+mj-ea"/>
              </a:rPr>
              <a:t>原是為電腦應用程式 </a:t>
            </a:r>
            <a:r>
              <a:rPr lang="en-US" altLang="zh-TW" sz="2400" dirty="0">
                <a:latin typeface="+mj-ea"/>
                <a:ea typeface="+mj-ea"/>
              </a:rPr>
              <a:t>(Application) </a:t>
            </a:r>
            <a:r>
              <a:rPr lang="zh-TW" altLang="zh-TW" sz="2400" dirty="0">
                <a:latin typeface="+mj-ea"/>
                <a:ea typeface="+mj-ea"/>
              </a:rPr>
              <a:t>的簡稱，過去大家一般也叫它軟體</a:t>
            </a:r>
            <a:r>
              <a:rPr lang="en-US" altLang="zh-TW" sz="2400" dirty="0">
                <a:latin typeface="+mj-ea"/>
                <a:ea typeface="+mj-ea"/>
              </a:rPr>
              <a:t>(Software)</a:t>
            </a:r>
            <a:r>
              <a:rPr lang="zh-TW" altLang="zh-TW" sz="2400" dirty="0">
                <a:latin typeface="+mj-ea"/>
                <a:ea typeface="+mj-ea"/>
              </a:rPr>
              <a:t>。</a:t>
            </a:r>
          </a:p>
          <a:p>
            <a:r>
              <a:rPr lang="zh-TW" altLang="zh-TW" sz="2400" dirty="0">
                <a:latin typeface="+mj-ea"/>
                <a:ea typeface="+mj-ea"/>
              </a:rPr>
              <a:t>　　但由於近來</a:t>
            </a:r>
            <a:r>
              <a:rPr lang="en-US" altLang="zh-TW" sz="2400" dirty="0">
                <a:latin typeface="+mj-ea"/>
                <a:ea typeface="+mj-ea"/>
              </a:rPr>
              <a:t> </a:t>
            </a:r>
            <a:r>
              <a:rPr lang="en-US" altLang="zh-TW" sz="2400" dirty="0">
                <a:latin typeface="+mj-ea"/>
                <a:ea typeface="+mj-ea"/>
                <a:hlinkClick r:id="rId2" tooltip="連結到維基百科的 iPhone 說明頁"/>
              </a:rPr>
              <a:t>iPhone</a:t>
            </a:r>
            <a:r>
              <a:rPr lang="en-US" altLang="zh-TW" sz="2400" dirty="0">
                <a:latin typeface="+mj-ea"/>
                <a:ea typeface="+mj-ea"/>
              </a:rPr>
              <a:t> </a:t>
            </a:r>
            <a:r>
              <a:rPr lang="zh-TW" altLang="zh-TW" sz="2400" dirty="0">
                <a:latin typeface="+mj-ea"/>
                <a:ea typeface="+mj-ea"/>
              </a:rPr>
              <a:t>、</a:t>
            </a:r>
            <a:r>
              <a:rPr lang="en-US" altLang="zh-TW" sz="2400" dirty="0">
                <a:latin typeface="+mj-ea"/>
                <a:ea typeface="+mj-ea"/>
              </a:rPr>
              <a:t> </a:t>
            </a:r>
            <a:r>
              <a:rPr lang="en-US" altLang="zh-TW" sz="2400" dirty="0">
                <a:latin typeface="+mj-ea"/>
                <a:ea typeface="+mj-ea"/>
                <a:hlinkClick r:id="rId3" tooltip="連結到維基百科的 iPad 說明頁"/>
              </a:rPr>
              <a:t>iPad</a:t>
            </a:r>
            <a:r>
              <a:rPr lang="en-US" altLang="zh-TW" sz="2400" dirty="0">
                <a:latin typeface="+mj-ea"/>
                <a:ea typeface="+mj-ea"/>
              </a:rPr>
              <a:t> </a:t>
            </a:r>
            <a:r>
              <a:rPr lang="zh-TW" altLang="zh-TW" sz="2400" dirty="0">
                <a:latin typeface="+mj-ea"/>
                <a:ea typeface="+mj-ea"/>
              </a:rPr>
              <a:t>、</a:t>
            </a:r>
            <a:r>
              <a:rPr lang="en-US" altLang="zh-TW" sz="2400" dirty="0">
                <a:latin typeface="+mj-ea"/>
                <a:ea typeface="+mj-ea"/>
              </a:rPr>
              <a:t> </a:t>
            </a:r>
            <a:r>
              <a:rPr lang="en-US" altLang="zh-TW" sz="2400" dirty="0">
                <a:latin typeface="+mj-ea"/>
                <a:ea typeface="+mj-ea"/>
                <a:hlinkClick r:id="rId4" tooltip="連結到維基百科的 Android 說明頁"/>
              </a:rPr>
              <a:t>Android</a:t>
            </a:r>
            <a:r>
              <a:rPr lang="en-US" altLang="zh-TW" sz="2400" dirty="0">
                <a:latin typeface="+mj-ea"/>
                <a:ea typeface="+mj-ea"/>
              </a:rPr>
              <a:t> </a:t>
            </a:r>
            <a:r>
              <a:rPr lang="zh-TW" altLang="zh-TW" sz="2400" dirty="0">
                <a:latin typeface="+mj-ea"/>
                <a:ea typeface="+mj-ea"/>
              </a:rPr>
              <a:t>手機及平板電腦的風行，加上</a:t>
            </a:r>
            <a:r>
              <a:rPr lang="en-US" altLang="zh-TW" sz="2400" dirty="0">
                <a:latin typeface="+mj-ea"/>
                <a:ea typeface="+mj-ea"/>
              </a:rPr>
              <a:t> </a:t>
            </a:r>
            <a:r>
              <a:rPr lang="en-US" altLang="zh-TW" sz="2400" dirty="0" err="1">
                <a:latin typeface="+mj-ea"/>
                <a:ea typeface="+mj-ea"/>
                <a:hlinkClick r:id="rId5" tooltip="連結到維基百科的 iOS 說明頁"/>
              </a:rPr>
              <a:t>iOS</a:t>
            </a:r>
            <a:r>
              <a:rPr lang="en-US" altLang="zh-TW" sz="2400" dirty="0">
                <a:latin typeface="+mj-ea"/>
                <a:ea typeface="+mj-ea"/>
              </a:rPr>
              <a:t> </a:t>
            </a:r>
            <a:r>
              <a:rPr lang="zh-TW" altLang="zh-TW" sz="2400" dirty="0">
                <a:latin typeface="+mj-ea"/>
                <a:ea typeface="+mj-ea"/>
              </a:rPr>
              <a:t>下載應用程式的商店</a:t>
            </a:r>
            <a:r>
              <a:rPr lang="en-US" altLang="zh-TW" sz="2400" dirty="0">
                <a:latin typeface="+mj-ea"/>
                <a:ea typeface="+mj-ea"/>
                <a:hlinkClick r:id="rId6" tooltip="連結到維基百科的 App Store 說明頁"/>
              </a:rPr>
              <a:t>App Store</a:t>
            </a:r>
            <a:r>
              <a:rPr lang="en-US" altLang="zh-TW" sz="2400" dirty="0">
                <a:latin typeface="+mj-ea"/>
                <a:ea typeface="+mj-ea"/>
              </a:rPr>
              <a:t> </a:t>
            </a:r>
            <a:r>
              <a:rPr lang="zh-TW" altLang="zh-TW" sz="2400" dirty="0">
                <a:latin typeface="+mj-ea"/>
                <a:ea typeface="+mj-ea"/>
              </a:rPr>
              <a:t>中的</a:t>
            </a:r>
            <a:r>
              <a:rPr lang="en-US" altLang="zh-TW" sz="2400" dirty="0">
                <a:latin typeface="+mj-ea"/>
                <a:ea typeface="+mj-ea"/>
              </a:rPr>
              <a:t> "App" </a:t>
            </a:r>
            <a:r>
              <a:rPr lang="zh-TW" altLang="zh-TW" sz="2400" dirty="0">
                <a:latin typeface="+mj-ea"/>
                <a:ea typeface="+mj-ea"/>
              </a:rPr>
              <a:t>這個名詞，讓現在人認為在行動手持裝置上執行的程式叫做</a:t>
            </a:r>
            <a:r>
              <a:rPr lang="en-US" altLang="zh-TW" sz="2400" dirty="0">
                <a:latin typeface="+mj-ea"/>
                <a:ea typeface="+mj-ea"/>
              </a:rPr>
              <a:t> App</a:t>
            </a:r>
            <a:r>
              <a:rPr lang="zh-TW" altLang="zh-TW" sz="2400" dirty="0">
                <a:latin typeface="+mj-ea"/>
                <a:ea typeface="+mj-ea"/>
              </a:rPr>
              <a:t>，而幾乎快忘了原來桌面電腦上的應用程式軟體，其實也是</a:t>
            </a:r>
            <a:r>
              <a:rPr lang="en-US" altLang="zh-TW" sz="2400" dirty="0">
                <a:latin typeface="+mj-ea"/>
                <a:ea typeface="+mj-ea"/>
              </a:rPr>
              <a:t>App </a:t>
            </a:r>
            <a:r>
              <a:rPr lang="zh-TW" altLang="zh-TW" sz="2400" dirty="0">
                <a:latin typeface="+mj-ea"/>
                <a:ea typeface="+mj-ea"/>
              </a:rPr>
              <a:t>。因此，</a:t>
            </a:r>
            <a:r>
              <a:rPr lang="zh-TW" altLang="zh-TW" sz="2400" dirty="0" smtClean="0">
                <a:latin typeface="+mj-ea"/>
                <a:ea typeface="+mj-ea"/>
              </a:rPr>
              <a:t>以下所</a:t>
            </a:r>
            <a:r>
              <a:rPr lang="zh-TW" altLang="zh-TW" sz="2400" dirty="0">
                <a:latin typeface="+mj-ea"/>
                <a:ea typeface="+mj-ea"/>
              </a:rPr>
              <a:t>提及的</a:t>
            </a:r>
            <a:r>
              <a:rPr lang="en-US" altLang="zh-TW" sz="2400" dirty="0">
                <a:latin typeface="+mj-ea"/>
                <a:ea typeface="+mj-ea"/>
              </a:rPr>
              <a:t> App </a:t>
            </a:r>
            <a:r>
              <a:rPr lang="zh-TW" altLang="zh-TW" sz="2400" dirty="0">
                <a:latin typeface="+mj-ea"/>
                <a:ea typeface="+mj-ea"/>
              </a:rPr>
              <a:t>說明，也著重以多數人認定的行動裝置</a:t>
            </a:r>
            <a:r>
              <a:rPr lang="en-US" altLang="zh-TW" sz="2400" dirty="0">
                <a:latin typeface="+mj-ea"/>
                <a:ea typeface="+mj-ea"/>
              </a:rPr>
              <a:t> App </a:t>
            </a:r>
            <a:r>
              <a:rPr lang="zh-TW" altLang="zh-TW" sz="2400" dirty="0">
                <a:latin typeface="+mj-ea"/>
                <a:ea typeface="+mj-ea"/>
              </a:rPr>
              <a:t>為主。</a:t>
            </a:r>
          </a:p>
          <a:p>
            <a:endParaRPr lang="zh-TW" altLang="en-US" dirty="0"/>
          </a:p>
        </p:txBody>
      </p:sp>
    </p:spTree>
    <p:extLst>
      <p:ext uri="{BB962C8B-B14F-4D97-AF65-F5344CB8AC3E}">
        <p14:creationId xmlns:p14="http://schemas.microsoft.com/office/powerpoint/2010/main" xmlns="" val="3648575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1)">
                                      <p:cBhvr>
                                        <p:cTn id="10"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zh-TW" sz="4000" b="1" dirty="0">
                <a:solidFill>
                  <a:srgbClr val="FF0000"/>
                </a:solidFill>
              </a:rPr>
              <a:t>大綱</a:t>
            </a:r>
            <a:endParaRPr lang="zh-TW" altLang="en-US" dirty="0"/>
          </a:p>
        </p:txBody>
      </p:sp>
      <p:sp>
        <p:nvSpPr>
          <p:cNvPr id="3" name="內容版面配置區 2"/>
          <p:cNvSpPr>
            <a:spLocks noGrp="1"/>
          </p:cNvSpPr>
          <p:nvPr>
            <p:ph idx="1"/>
          </p:nvPr>
        </p:nvSpPr>
        <p:spPr/>
        <p:txBody>
          <a:bodyPr>
            <a:normAutofit/>
          </a:bodyPr>
          <a:lstStyle/>
          <a:p>
            <a:r>
              <a:rPr lang="en-US" altLang="zh-TW" sz="2400" dirty="0">
                <a:latin typeface="+mj-ea"/>
                <a:ea typeface="+mj-ea"/>
              </a:rPr>
              <a:t>App</a:t>
            </a:r>
            <a:r>
              <a:rPr lang="zh-TW" altLang="zh-TW" sz="2400" dirty="0">
                <a:latin typeface="+mj-ea"/>
                <a:ea typeface="+mj-ea"/>
              </a:rPr>
              <a:t>之中的科學遊戲，當一般民眾使用</a:t>
            </a:r>
            <a:r>
              <a:rPr lang="en-US" altLang="zh-TW" sz="2400" dirty="0">
                <a:latin typeface="+mj-ea"/>
                <a:ea typeface="+mj-ea"/>
              </a:rPr>
              <a:t>APP</a:t>
            </a:r>
            <a:r>
              <a:rPr lang="zh-TW" altLang="zh-TW" sz="2400" dirty="0">
                <a:latin typeface="+mj-ea"/>
                <a:ea typeface="+mj-ea"/>
              </a:rPr>
              <a:t>時，都是以打發時間為主，所以遊戲關卡無需長時間專注於軟體程式中，</a:t>
            </a:r>
            <a:r>
              <a:rPr lang="zh-TW" altLang="zh-TW" sz="2400" dirty="0">
                <a:solidFill>
                  <a:srgbClr val="FF0000"/>
                </a:solidFill>
                <a:latin typeface="+mj-ea"/>
                <a:ea typeface="+mj-ea"/>
              </a:rPr>
              <a:t>遊戲設計為可暫停後，再繼續遊戲</a:t>
            </a:r>
            <a:r>
              <a:rPr lang="zh-TW" altLang="zh-TW" sz="2400" dirty="0">
                <a:latin typeface="+mj-ea"/>
                <a:ea typeface="+mj-ea"/>
              </a:rPr>
              <a:t>，而每關最多可能花到十分鐘</a:t>
            </a:r>
            <a:r>
              <a:rPr lang="zh-TW" altLang="zh-TW" sz="2400" dirty="0" smtClean="0">
                <a:latin typeface="+mj-ea"/>
                <a:ea typeface="+mj-ea"/>
              </a:rPr>
              <a:t>左右。</a:t>
            </a:r>
            <a:r>
              <a:rPr lang="zh-TW" altLang="zh-TW" sz="2400" dirty="0">
                <a:latin typeface="+mj-ea"/>
                <a:ea typeface="+mj-ea"/>
              </a:rPr>
              <a:t>在無聊之餘，不但可以打發時間，還具有各種相關挑戰性，多種類型的科學常識讓更多玩家與民眾接觸，致使現代繁忙之餘，將枯燥乏味的時間增加娛樂性質，也能認識到科學知識的廣義度。</a:t>
            </a:r>
          </a:p>
          <a:p>
            <a:endParaRPr lang="zh-TW" altLang="en-US" sz="3200" dirty="0"/>
          </a:p>
        </p:txBody>
      </p:sp>
      <p:pic>
        <p:nvPicPr>
          <p:cNvPr id="4" name="圖片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228184" y="4339653"/>
            <a:ext cx="2487920" cy="2327063"/>
          </a:xfrm>
          <a:prstGeom prst="rect">
            <a:avLst/>
          </a:prstGeom>
        </p:spPr>
      </p:pic>
    </p:spTree>
    <p:extLst>
      <p:ext uri="{BB962C8B-B14F-4D97-AF65-F5344CB8AC3E}">
        <p14:creationId xmlns:p14="http://schemas.microsoft.com/office/powerpoint/2010/main" xmlns="" val="3888399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zh-TW" sz="4400" b="1" dirty="0"/>
              <a:t>主題</a:t>
            </a:r>
            <a:endParaRPr lang="zh-TW" altLang="en-US" sz="4400" b="1" dirty="0"/>
          </a:p>
        </p:txBody>
      </p:sp>
      <p:sp>
        <p:nvSpPr>
          <p:cNvPr id="3" name="內容版面配置區 2"/>
          <p:cNvSpPr>
            <a:spLocks noGrp="1"/>
          </p:cNvSpPr>
          <p:nvPr>
            <p:ph idx="1"/>
          </p:nvPr>
        </p:nvSpPr>
        <p:spPr/>
        <p:txBody>
          <a:bodyPr>
            <a:normAutofit/>
          </a:bodyPr>
          <a:lstStyle/>
          <a:p>
            <a:r>
              <a:rPr lang="en-US" altLang="zh-TW" sz="2400" dirty="0" smtClean="0">
                <a:latin typeface="+mj-ea"/>
                <a:ea typeface="+mj-ea"/>
              </a:rPr>
              <a:t>(</a:t>
            </a:r>
            <a:r>
              <a:rPr lang="zh-TW" altLang="en-US" sz="2400" dirty="0" smtClean="0">
                <a:latin typeface="+mj-ea"/>
                <a:ea typeface="+mj-ea"/>
              </a:rPr>
              <a:t>一</a:t>
            </a:r>
            <a:r>
              <a:rPr lang="en-US" altLang="zh-TW" sz="2400" dirty="0" smtClean="0">
                <a:latin typeface="+mj-ea"/>
                <a:ea typeface="+mj-ea"/>
              </a:rPr>
              <a:t>)</a:t>
            </a:r>
            <a:r>
              <a:rPr lang="zh-TW" altLang="zh-TW" sz="2400" dirty="0" smtClean="0">
                <a:latin typeface="+mj-ea"/>
                <a:ea typeface="+mj-ea"/>
              </a:rPr>
              <a:t>認識</a:t>
            </a:r>
            <a:r>
              <a:rPr lang="zh-TW" altLang="zh-TW" sz="2400" dirty="0">
                <a:latin typeface="+mj-ea"/>
                <a:ea typeface="+mj-ea"/>
              </a:rPr>
              <a:t>科學小知識－密室逃脫遊戲（</a:t>
            </a:r>
            <a:r>
              <a:rPr lang="en-US" altLang="zh-TW" sz="2400" dirty="0">
                <a:latin typeface="+mj-ea"/>
                <a:ea typeface="+mj-ea"/>
              </a:rPr>
              <a:t>APP</a:t>
            </a:r>
            <a:r>
              <a:rPr lang="zh-TW" altLang="zh-TW" sz="2400" dirty="0" smtClean="0">
                <a:latin typeface="+mj-ea"/>
                <a:ea typeface="+mj-ea"/>
              </a:rPr>
              <a:t>）</a:t>
            </a:r>
            <a:endParaRPr lang="en-US" altLang="zh-TW" sz="2400" dirty="0" smtClean="0">
              <a:latin typeface="+mj-ea"/>
              <a:ea typeface="+mj-ea"/>
            </a:endParaRPr>
          </a:p>
          <a:p>
            <a:endParaRPr lang="en-US" altLang="zh-TW" sz="2400" dirty="0">
              <a:latin typeface="+mj-ea"/>
              <a:ea typeface="+mj-ea"/>
            </a:endParaRPr>
          </a:p>
          <a:p>
            <a:r>
              <a:rPr lang="en-US" altLang="zh-TW" sz="2800" dirty="0" smtClean="0">
                <a:latin typeface="+mj-ea"/>
                <a:ea typeface="+mj-ea"/>
              </a:rPr>
              <a:t>(</a:t>
            </a:r>
            <a:r>
              <a:rPr lang="zh-TW" altLang="en-US" sz="2800" dirty="0" smtClean="0">
                <a:latin typeface="+mj-ea"/>
                <a:ea typeface="+mj-ea"/>
              </a:rPr>
              <a:t>二</a:t>
            </a:r>
            <a:r>
              <a:rPr lang="en-US" altLang="zh-TW" sz="2800" dirty="0" smtClean="0">
                <a:latin typeface="+mj-ea"/>
                <a:ea typeface="+mj-ea"/>
              </a:rPr>
              <a:t>)</a:t>
            </a:r>
            <a:r>
              <a:rPr lang="zh-TW" altLang="zh-TW" sz="2800" dirty="0" smtClean="0">
                <a:latin typeface="+mj-ea"/>
                <a:ea typeface="+mj-ea"/>
              </a:rPr>
              <a:t> 傳播</a:t>
            </a:r>
            <a:r>
              <a:rPr lang="zh-TW" altLang="zh-TW" sz="2800" dirty="0">
                <a:latin typeface="+mj-ea"/>
                <a:ea typeface="+mj-ea"/>
              </a:rPr>
              <a:t>目的：透過遊戲軟體，主動搜尋科學知識，匯集各個科學知識，在於蒐尋過程中，會將知識印入腦裡，致使科學的傳播訊息被廣為運用</a:t>
            </a:r>
            <a:r>
              <a:rPr lang="zh-TW" altLang="zh-TW" sz="2800" dirty="0" smtClean="0">
                <a:latin typeface="+mj-ea"/>
                <a:ea typeface="+mj-ea"/>
              </a:rPr>
              <a:t>，能</a:t>
            </a:r>
            <a:r>
              <a:rPr lang="zh-TW" altLang="zh-TW" sz="2800" dirty="0">
                <a:latin typeface="+mj-ea"/>
                <a:ea typeface="+mj-ea"/>
              </a:rPr>
              <a:t>在簡易的遊戲設計中，將科學的應用趣味化，致使科學的視角能被所重視</a:t>
            </a:r>
            <a:r>
              <a:rPr lang="zh-TW" altLang="zh-TW" sz="2800" dirty="0" smtClean="0">
                <a:latin typeface="+mj-ea"/>
                <a:ea typeface="+mj-ea"/>
              </a:rPr>
              <a:t>。</a:t>
            </a:r>
            <a:r>
              <a:rPr lang="zh-TW" altLang="en-US" sz="2800" dirty="0" smtClean="0">
                <a:latin typeface="+mj-ea"/>
                <a:ea typeface="+mj-ea"/>
              </a:rPr>
              <a:t>且結合國高中學化學。</a:t>
            </a:r>
            <a:endParaRPr lang="zh-TW" altLang="zh-TW" sz="2800" dirty="0">
              <a:latin typeface="+mj-ea"/>
              <a:ea typeface="+mj-ea"/>
            </a:endParaRPr>
          </a:p>
          <a:p>
            <a:endParaRPr lang="zh-TW" altLang="en-US" sz="2400" dirty="0">
              <a:latin typeface="+mj-ea"/>
              <a:ea typeface="+mj-ea"/>
            </a:endParaRPr>
          </a:p>
        </p:txBody>
      </p:sp>
      <p:pic>
        <p:nvPicPr>
          <p:cNvPr id="4" name="圖片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660232" y="4653136"/>
            <a:ext cx="1944216" cy="1944216"/>
          </a:xfrm>
          <a:prstGeom prst="rect">
            <a:avLst/>
          </a:prstGeom>
        </p:spPr>
      </p:pic>
    </p:spTree>
    <p:extLst>
      <p:ext uri="{BB962C8B-B14F-4D97-AF65-F5344CB8AC3E}">
        <p14:creationId xmlns:p14="http://schemas.microsoft.com/office/powerpoint/2010/main" xmlns="" val="1370275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9" presetClass="emph" presetSubtype="0" grpId="0" nodeType="clickEffect">
                                  <p:stCondLst>
                                    <p:cond delay="0"/>
                                  </p:stCondLst>
                                  <p:childTnLst>
                                    <p:set>
                                      <p:cBhvr rctx="PPT">
                                        <p:cTn id="13" dur="indefinite"/>
                                        <p:tgtEl>
                                          <p:spTgt spid="3">
                                            <p:txEl>
                                              <p:pRg st="0" end="0"/>
                                            </p:txEl>
                                          </p:spTgt>
                                        </p:tgtEl>
                                        <p:attrNameLst>
                                          <p:attrName>style.opacity</p:attrName>
                                        </p:attrNameLst>
                                      </p:cBhvr>
                                      <p:to>
                                        <p:strVal val="0.5"/>
                                      </p:to>
                                    </p:set>
                                    <p:animEffect filter="image" prLst="opacity: 0.5">
                                      <p:cBhvr rctx="IE">
                                        <p:cTn id="14" dur="indefinite"/>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9" presetClass="emph" presetSubtype="0" grpId="0" nodeType="clickEffect">
                                  <p:stCondLst>
                                    <p:cond delay="0"/>
                                  </p:stCondLst>
                                  <p:childTnLst>
                                    <p:set>
                                      <p:cBhvr rctx="PPT">
                                        <p:cTn id="18" dur="indefinite"/>
                                        <p:tgtEl>
                                          <p:spTgt spid="3">
                                            <p:txEl>
                                              <p:pRg st="2" end="2"/>
                                            </p:txEl>
                                          </p:spTgt>
                                        </p:tgtEl>
                                        <p:attrNameLst>
                                          <p:attrName>style.opacity</p:attrName>
                                        </p:attrNameLst>
                                      </p:cBhvr>
                                      <p:to>
                                        <p:strVal val="0.5"/>
                                      </p:to>
                                    </p:set>
                                    <p:animEffect filter="image" prLst="opacity: 0.5">
                                      <p:cBhvr rctx="IE">
                                        <p:cTn id="19" dur="indefinite"/>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zh-TW" sz="4400" b="1" dirty="0" smtClean="0">
                <a:latin typeface="+mj-ea"/>
              </a:rPr>
              <a:t>科學</a:t>
            </a:r>
            <a:r>
              <a:rPr lang="zh-TW" altLang="en-US" sz="4400" b="1" dirty="0">
                <a:latin typeface="+mj-ea"/>
              </a:rPr>
              <a:t>內涵</a:t>
            </a:r>
          </a:p>
        </p:txBody>
      </p:sp>
      <p:sp>
        <p:nvSpPr>
          <p:cNvPr id="3" name="內容版面配置區 2"/>
          <p:cNvSpPr>
            <a:spLocks noGrp="1"/>
          </p:cNvSpPr>
          <p:nvPr>
            <p:ph idx="1"/>
          </p:nvPr>
        </p:nvSpPr>
        <p:spPr/>
        <p:txBody>
          <a:bodyPr>
            <a:normAutofit/>
          </a:bodyPr>
          <a:lstStyle/>
          <a:p>
            <a:r>
              <a:rPr lang="zh-TW" altLang="zh-TW" sz="2800" dirty="0">
                <a:latin typeface="+mj-ea"/>
                <a:ea typeface="+mj-ea"/>
              </a:rPr>
              <a:t>科學通路已被廣泛運用，藉由搜尋各個科學通路，充實科學傳播主題的科學面，將科學的形式表現，不再藉以單一的文字呈現，而是透過廣泛的科學傳播主體，多樣化的呈現科學型態將各種圖像化的構圖以及遊戲構思，運用於科學遊戲之中，致使知識廣泛能夠親民接觸，使現代知識膨脹的時代，跟上科學的腳步。</a:t>
            </a:r>
          </a:p>
          <a:p>
            <a:endParaRPr lang="zh-TW" altLang="en-US" dirty="0"/>
          </a:p>
        </p:txBody>
      </p:sp>
      <p:pic>
        <p:nvPicPr>
          <p:cNvPr id="5" name="圖片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660232" y="4653136"/>
            <a:ext cx="1944216" cy="1944216"/>
          </a:xfrm>
          <a:prstGeom prst="rect">
            <a:avLst/>
          </a:prstGeom>
        </p:spPr>
      </p:pic>
    </p:spTree>
    <p:extLst>
      <p:ext uri="{BB962C8B-B14F-4D97-AF65-F5344CB8AC3E}">
        <p14:creationId xmlns:p14="http://schemas.microsoft.com/office/powerpoint/2010/main" xmlns="" val="2372585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zh-TW" sz="3600" b="1" dirty="0" smtClean="0">
                <a:latin typeface="+mj-ea"/>
              </a:rPr>
              <a:t>訴求對象</a:t>
            </a:r>
            <a:endParaRPr lang="zh-TW" altLang="en-US" sz="3600" b="1" dirty="0">
              <a:latin typeface="+mj-ea"/>
            </a:endParaRPr>
          </a:p>
        </p:txBody>
      </p:sp>
      <p:sp>
        <p:nvSpPr>
          <p:cNvPr id="3" name="內容版面配置區 2"/>
          <p:cNvSpPr>
            <a:spLocks noGrp="1"/>
          </p:cNvSpPr>
          <p:nvPr>
            <p:ph idx="1"/>
          </p:nvPr>
        </p:nvSpPr>
        <p:spPr/>
        <p:txBody>
          <a:bodyPr>
            <a:normAutofit/>
          </a:bodyPr>
          <a:lstStyle/>
          <a:p>
            <a:r>
              <a:rPr lang="zh-TW" altLang="zh-TW" sz="3200" dirty="0">
                <a:latin typeface="+mj-ea"/>
                <a:ea typeface="+mj-ea"/>
              </a:rPr>
              <a:t>適用於一般社會大眾，此遊戲的科學內容不但親民社會化，且將科學搜尋的過程中，讓科學常識廣泛觸及民眾。適用於一般青年大眾，青年人對</a:t>
            </a:r>
            <a:r>
              <a:rPr lang="en-US" altLang="zh-TW" sz="3200" dirty="0">
                <a:latin typeface="+mj-ea"/>
                <a:ea typeface="+mj-ea"/>
              </a:rPr>
              <a:t>APP</a:t>
            </a:r>
            <a:r>
              <a:rPr lang="zh-TW" altLang="zh-TW" sz="3200" dirty="0">
                <a:latin typeface="+mj-ea"/>
                <a:ea typeface="+mj-ea"/>
              </a:rPr>
              <a:t>的應用已形成普遍趨勢，並將趣味化的科學能夠引導青年對科學的認知程度。</a:t>
            </a:r>
          </a:p>
          <a:p>
            <a:endParaRPr lang="zh-TW" altLang="en-US" dirty="0"/>
          </a:p>
        </p:txBody>
      </p:sp>
      <p:pic>
        <p:nvPicPr>
          <p:cNvPr id="4" name="圖片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804248" y="4437112"/>
            <a:ext cx="2087513" cy="2087513"/>
          </a:xfrm>
          <a:prstGeom prst="rect">
            <a:avLst/>
          </a:prstGeom>
        </p:spPr>
      </p:pic>
    </p:spTree>
    <p:extLst>
      <p:ext uri="{BB962C8B-B14F-4D97-AF65-F5344CB8AC3E}">
        <p14:creationId xmlns:p14="http://schemas.microsoft.com/office/powerpoint/2010/main" xmlns="" val="11873903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zh-TW" sz="3600" b="1" dirty="0">
                <a:latin typeface="+mj-ea"/>
              </a:rPr>
              <a:t>第一關</a:t>
            </a:r>
            <a:endParaRPr lang="zh-TW" altLang="en-US" sz="3600" b="1" dirty="0">
              <a:latin typeface="+mj-ea"/>
            </a:endParaRPr>
          </a:p>
        </p:txBody>
      </p:sp>
      <p:sp>
        <p:nvSpPr>
          <p:cNvPr id="3" name="內容版面配置區 2"/>
          <p:cNvSpPr>
            <a:spLocks noGrp="1"/>
          </p:cNvSpPr>
          <p:nvPr>
            <p:ph idx="1"/>
          </p:nvPr>
        </p:nvSpPr>
        <p:spPr/>
        <p:txBody>
          <a:bodyPr>
            <a:normAutofit/>
          </a:bodyPr>
          <a:lstStyle/>
          <a:p>
            <a:r>
              <a:rPr lang="zh-TW" altLang="zh-TW" sz="2800" dirty="0" smtClean="0">
                <a:latin typeface="+mj-ea"/>
                <a:ea typeface="+mj-ea"/>
              </a:rPr>
              <a:t>有</a:t>
            </a:r>
            <a:r>
              <a:rPr lang="zh-TW" altLang="zh-TW" sz="2800" dirty="0">
                <a:latin typeface="+mj-ea"/>
                <a:ea typeface="+mj-ea"/>
              </a:rPr>
              <a:t>一個世界地圖，但五洲地圖順序錯亂，拼出五大洲正確位置，就可打開地圖後面的暗門，裡面有蠟燭與火柴，在抽屜發現一張白紙，以加熱顯現出白紙內的數字</a:t>
            </a:r>
            <a:r>
              <a:rPr lang="en-US" altLang="zh-TW" sz="2800" dirty="0">
                <a:latin typeface="+mj-ea"/>
                <a:ea typeface="+mj-ea"/>
              </a:rPr>
              <a:t>(</a:t>
            </a:r>
            <a:r>
              <a:rPr lang="zh-TW" altLang="zh-TW" sz="2800" dirty="0">
                <a:latin typeface="+mj-ea"/>
                <a:ea typeface="+mj-ea"/>
              </a:rPr>
              <a:t>白紙經由線香點燃後不易燃燒而熄滅，硝酸鉀遇熱會分解放出氧氣，而氧氣可以助燃，使得紙張上有硝酸鉀結晶的筆跡可以一直燃燒。</a:t>
            </a:r>
            <a:r>
              <a:rPr lang="en-US" altLang="zh-TW" sz="2800" dirty="0">
                <a:latin typeface="+mj-ea"/>
                <a:ea typeface="+mj-ea"/>
              </a:rPr>
              <a:t>)</a:t>
            </a:r>
            <a:endParaRPr lang="zh-TW" altLang="zh-TW" sz="2800" dirty="0">
              <a:latin typeface="+mj-ea"/>
              <a:ea typeface="+mj-ea"/>
            </a:endParaRPr>
          </a:p>
          <a:p>
            <a:endParaRPr lang="zh-TW" altLang="en-US" dirty="0"/>
          </a:p>
        </p:txBody>
      </p:sp>
      <p:pic>
        <p:nvPicPr>
          <p:cNvPr id="4" name="圖片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092280" y="4725144"/>
            <a:ext cx="1904762" cy="1904762"/>
          </a:xfrm>
          <a:prstGeom prst="rect">
            <a:avLst/>
          </a:prstGeom>
        </p:spPr>
      </p:pic>
    </p:spTree>
    <p:extLst>
      <p:ext uri="{BB962C8B-B14F-4D97-AF65-F5344CB8AC3E}">
        <p14:creationId xmlns:p14="http://schemas.microsoft.com/office/powerpoint/2010/main" xmlns="" val="921115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3">
                                            <p:txEl>
                                              <p:pRg st="0" end="0"/>
                                            </p:txEl>
                                          </p:spTgt>
                                        </p:tgtEl>
                                      </p:cBhvr>
                                    </p:animEffect>
                                    <p:animScale>
                                      <p:cBhvr>
                                        <p:cTn id="7" dur="250" autoRev="1" fill="hold"/>
                                        <p:tgtEl>
                                          <p:spTgt spid="3">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夏至">
  <a:themeElements>
    <a:clrScheme name="夏至">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夏至">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夏至">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155</TotalTime>
  <Words>2496</Words>
  <Application>Microsoft Office PowerPoint</Application>
  <PresentationFormat>如螢幕大小 (4:3)</PresentationFormat>
  <Paragraphs>133</Paragraphs>
  <Slides>34</Slides>
  <Notes>0</Notes>
  <HiddenSlides>0</HiddenSlides>
  <MMClips>0</MMClips>
  <ScaleCrop>false</ScaleCrop>
  <HeadingPairs>
    <vt:vector size="4" baseType="variant">
      <vt:variant>
        <vt:lpstr>佈景主題</vt:lpstr>
      </vt:variant>
      <vt:variant>
        <vt:i4>1</vt:i4>
      </vt:variant>
      <vt:variant>
        <vt:lpstr>投影片標題</vt:lpstr>
      </vt:variant>
      <vt:variant>
        <vt:i4>34</vt:i4>
      </vt:variant>
    </vt:vector>
  </HeadingPairs>
  <TitlesOfParts>
    <vt:vector size="35" baseType="lpstr">
      <vt:lpstr>夏至</vt:lpstr>
      <vt:lpstr>《科學傳播媒體通路》 </vt:lpstr>
      <vt:lpstr>組員</vt:lpstr>
      <vt:lpstr>大綱</vt:lpstr>
      <vt:lpstr>大綱</vt:lpstr>
      <vt:lpstr>大綱</vt:lpstr>
      <vt:lpstr>主題</vt:lpstr>
      <vt:lpstr>科學內涵</vt:lpstr>
      <vt:lpstr>訴求對象</vt:lpstr>
      <vt:lpstr>第一關</vt:lpstr>
      <vt:lpstr>五大洲地圖</vt:lpstr>
      <vt:lpstr>第二關</vt:lpstr>
      <vt:lpstr>第二關</vt:lpstr>
      <vt:lpstr>第三關－植物關</vt:lpstr>
      <vt:lpstr>圖解</vt:lpstr>
      <vt:lpstr>第三關－植物關</vt:lpstr>
      <vt:lpstr>第四關</vt:lpstr>
      <vt:lpstr>第三關－植物關</vt:lpstr>
      <vt:lpstr>第四關</vt:lpstr>
      <vt:lpstr>投影片 19</vt:lpstr>
      <vt:lpstr>水的密度</vt:lpstr>
      <vt:lpstr>水從表面開始結冰</vt:lpstr>
      <vt:lpstr>開發構思</vt:lpstr>
      <vt:lpstr>預算支出</vt:lpstr>
      <vt:lpstr>第 1 天</vt:lpstr>
      <vt:lpstr>投影片 25</vt:lpstr>
      <vt:lpstr>第 2~3 天</vt:lpstr>
      <vt:lpstr>(一開始的遊戲畫面)</vt:lpstr>
      <vt:lpstr>第 4 天</vt:lpstr>
      <vt:lpstr>第 5~7 天</vt:lpstr>
      <vt:lpstr>第 8~9 天</vt:lpstr>
      <vt:lpstr>第 10 天</vt:lpstr>
      <vt:lpstr>費用</vt:lpstr>
      <vt:lpstr>人力分配</vt:lpstr>
      <vt:lpstr>參考文獻</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《科學傳播媒體通路》 </dc:title>
  <dc:creator>粉紅致穎</dc:creator>
  <cp:lastModifiedBy>vaio</cp:lastModifiedBy>
  <cp:revision>17</cp:revision>
  <dcterms:created xsi:type="dcterms:W3CDTF">2014-01-02T16:00:40Z</dcterms:created>
  <dcterms:modified xsi:type="dcterms:W3CDTF">2014-01-09T09:25:55Z</dcterms:modified>
</cp:coreProperties>
</file>